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jpg" ContentType="image/jpeg"/>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6" r:id="rId2"/>
    <p:sldId id="262" r:id="rId3"/>
    <p:sldId id="297" r:id="rId4"/>
    <p:sldId id="282" r:id="rId5"/>
    <p:sldId id="320" r:id="rId6"/>
    <p:sldId id="321" r:id="rId7"/>
    <p:sldId id="317" r:id="rId8"/>
    <p:sldId id="319" r:id="rId9"/>
    <p:sldId id="322" r:id="rId10"/>
    <p:sldId id="323" r:id="rId11"/>
    <p:sldId id="324" r:id="rId12"/>
    <p:sldId id="314" r:id="rId13"/>
    <p:sldId id="325" r:id="rId14"/>
    <p:sldId id="326" r:id="rId15"/>
    <p:sldId id="328" r:id="rId16"/>
    <p:sldId id="310" r:id="rId17"/>
    <p:sldId id="276" r:id="rId18"/>
    <p:sldId id="275" r:id="rId19"/>
    <p:sldId id="329" r:id="rId20"/>
    <p:sldId id="278" r:id="rId21"/>
    <p:sldId id="279" r:id="rId22"/>
    <p:sldId id="312" r:id="rId23"/>
    <p:sldId id="31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989"/>
    <p:restoredTop sz="94666"/>
  </p:normalViewPr>
  <p:slideViewPr>
    <p:cSldViewPr snapToGrid="0" snapToObjects="1">
      <p:cViewPr>
        <p:scale>
          <a:sx n="60" d="100"/>
          <a:sy n="60" d="100"/>
        </p:scale>
        <p:origin x="752" y="1088"/>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CC051C-6527-E340-A432-EAB7C34CCAA8}" type="datetimeFigureOut">
              <a:rPr lang="en-US" smtClean="0"/>
              <a:t>2/26/18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6FF254-307E-A54B-A16A-7CA2A78ECD35}" type="slidenum">
              <a:rPr lang="en-US" smtClean="0"/>
              <a:t>‹#›</a:t>
            </a:fld>
            <a:endParaRPr lang="en-US"/>
          </a:p>
        </p:txBody>
      </p:sp>
    </p:spTree>
    <p:extLst>
      <p:ext uri="{BB962C8B-B14F-4D97-AF65-F5344CB8AC3E}">
        <p14:creationId xmlns:p14="http://schemas.microsoft.com/office/powerpoint/2010/main" val="1928367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paper reflects conversations and collaboration</a:t>
            </a:r>
            <a:r>
              <a:rPr lang="en-US" baseline="0" dirty="0"/>
              <a:t> with Piers as we worked to coordinate efforts at GSFC and JPL, but is deeply informed by the community and I’m </a:t>
            </a:r>
            <a:r>
              <a:rPr lang="en-US" baseline="0" dirty="0" err="1"/>
              <a:t>esecially</a:t>
            </a:r>
            <a:r>
              <a:rPr lang="en-US" baseline="0" dirty="0"/>
              <a:t> grateful to our colleagues who came to a workshop in Norman Oklahoma in 2015, and especially to Berrien Moore, who chaired and hosted that meeting.</a:t>
            </a:r>
            <a:endParaRPr lang="en-US" dirty="0"/>
          </a:p>
        </p:txBody>
      </p:sp>
      <p:sp>
        <p:nvSpPr>
          <p:cNvPr id="4" name="Slide Number Placeholder 3"/>
          <p:cNvSpPr>
            <a:spLocks noGrp="1"/>
          </p:cNvSpPr>
          <p:nvPr>
            <p:ph type="sldNum" sz="quarter" idx="10"/>
          </p:nvPr>
        </p:nvSpPr>
        <p:spPr/>
        <p:txBody>
          <a:bodyPr/>
          <a:lstStyle/>
          <a:p>
            <a:fld id="{816FF254-307E-A54B-A16A-7CA2A78ECD35}" type="slidenum">
              <a:rPr lang="en-US" smtClean="0"/>
              <a:t>1</a:t>
            </a:fld>
            <a:endParaRPr lang="en-US"/>
          </a:p>
        </p:txBody>
      </p:sp>
    </p:spTree>
    <p:extLst>
      <p:ext uri="{BB962C8B-B14F-4D97-AF65-F5344CB8AC3E}">
        <p14:creationId xmlns:p14="http://schemas.microsoft.com/office/powerpoint/2010/main" val="1398801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climate effect of human emissions is determined by the AF, which is highly variable, responsive to climate and may have long term trends,</a:t>
            </a:r>
            <a:r>
              <a:rPr lang="en-US" baseline="0" dirty="0"/>
              <a:t> must be predicted for the future as this determined the climate impact of emission reductions and increases.</a:t>
            </a:r>
            <a:endParaRPr lang="en-US" dirty="0"/>
          </a:p>
        </p:txBody>
      </p:sp>
      <p:sp>
        <p:nvSpPr>
          <p:cNvPr id="4" name="Slide Number Placeholder 3"/>
          <p:cNvSpPr>
            <a:spLocks noGrp="1"/>
          </p:cNvSpPr>
          <p:nvPr>
            <p:ph type="sldNum" sz="quarter" idx="10"/>
          </p:nvPr>
        </p:nvSpPr>
        <p:spPr/>
        <p:txBody>
          <a:bodyPr/>
          <a:lstStyle/>
          <a:p>
            <a:fld id="{816FF254-307E-A54B-A16A-7CA2A78ECD35}" type="slidenum">
              <a:rPr lang="en-US" smtClean="0"/>
              <a:t>2</a:t>
            </a:fld>
            <a:endParaRPr lang="en-US"/>
          </a:p>
        </p:txBody>
      </p:sp>
    </p:spTree>
    <p:extLst>
      <p:ext uri="{BB962C8B-B14F-4D97-AF65-F5344CB8AC3E}">
        <p14:creationId xmlns:p14="http://schemas.microsoft.com/office/powerpoint/2010/main" val="1100960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xfrm>
            <a:off x="3970735" y="8830666"/>
            <a:ext cx="3038145" cy="464205"/>
          </a:xfrm>
          <a:prstGeom prst="rect">
            <a:avLst/>
          </a:prstGeom>
          <a:noFill/>
        </p:spPr>
        <p:txBody>
          <a:bodyPr lIns="88942" tIns="44471" rIns="88942" bIns="44471"/>
          <a:lstStyle/>
          <a:p>
            <a:fld id="{D799E68E-3D16-45C7-AC35-B73CA87C4D3C}" type="slidenum">
              <a:rPr lang="en-US" smtClean="0"/>
              <a:pPr/>
              <a:t>3</a:t>
            </a:fld>
            <a:endParaRPr lang="en-US"/>
          </a:p>
        </p:txBody>
      </p:sp>
      <p:sp>
        <p:nvSpPr>
          <p:cNvPr id="44035" name="Rectangle 2"/>
          <p:cNvSpPr>
            <a:spLocks noGrp="1" noRot="1" noChangeAspect="1" noChangeArrowheads="1" noTextEdit="1"/>
          </p:cNvSpPr>
          <p:nvPr>
            <p:ph type="sldImg"/>
          </p:nvPr>
        </p:nvSpPr>
        <p:spPr>
          <a:xfrm>
            <a:off x="406400" y="696913"/>
            <a:ext cx="6197600" cy="3486150"/>
          </a:xfrm>
          <a:ln/>
        </p:spPr>
      </p:sp>
      <p:sp>
        <p:nvSpPr>
          <p:cNvPr id="44036" name="Rectangle 3"/>
          <p:cNvSpPr>
            <a:spLocks noGrp="1" noChangeArrowheads="1"/>
          </p:cNvSpPr>
          <p:nvPr>
            <p:ph type="body" idx="1"/>
          </p:nvPr>
        </p:nvSpPr>
        <p:spPr>
          <a:xfrm>
            <a:off x="701347" y="4416103"/>
            <a:ext cx="5607711" cy="4185530"/>
          </a:xfrm>
          <a:noFill/>
          <a:ln/>
        </p:spPr>
        <p:txBody>
          <a:bodyPr lIns="94591" tIns="45665" rIns="94591" bIns="45665"/>
          <a:lstStyle/>
          <a:p>
            <a:pPr eaLnBrk="1" hangingPunct="1"/>
            <a:endParaRPr lang="en-US"/>
          </a:p>
        </p:txBody>
      </p:sp>
    </p:spTree>
    <p:extLst>
      <p:ext uri="{BB962C8B-B14F-4D97-AF65-F5344CB8AC3E}">
        <p14:creationId xmlns:p14="http://schemas.microsoft.com/office/powerpoint/2010/main" val="2109384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chose a site where we had temporally dense measurements, the area was relatively homogeneous, and in Southern Hemisphere we had a full growth cycle between September 2014 and August 2015. </a:t>
            </a:r>
            <a:endParaRPr lang="en-US" dirty="0"/>
          </a:p>
        </p:txBody>
      </p:sp>
      <p:sp>
        <p:nvSpPr>
          <p:cNvPr id="4" name="Slide Number Placeholder 3"/>
          <p:cNvSpPr>
            <a:spLocks noGrp="1"/>
          </p:cNvSpPr>
          <p:nvPr>
            <p:ph type="sldNum" sz="quarter" idx="10"/>
          </p:nvPr>
        </p:nvSpPr>
        <p:spPr/>
        <p:txBody>
          <a:bodyPr/>
          <a:lstStyle/>
          <a:p>
            <a:fld id="{0B4C5B6C-EA3F-0049-8E38-A27E4E60F8F7}" type="slidenum">
              <a:rPr lang="en-US" smtClean="0"/>
              <a:t>13</a:t>
            </a:fld>
            <a:endParaRPr lang="en-US"/>
          </a:p>
        </p:txBody>
      </p:sp>
    </p:spTree>
    <p:extLst>
      <p:ext uri="{BB962C8B-B14F-4D97-AF65-F5344CB8AC3E}">
        <p14:creationId xmlns:p14="http://schemas.microsoft.com/office/powerpoint/2010/main" val="3350720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 site like this temperature constraints will not be working.</a:t>
            </a:r>
            <a:r>
              <a:rPr lang="en-US" baseline="0" dirty="0"/>
              <a:t> </a:t>
            </a:r>
          </a:p>
          <a:p>
            <a:r>
              <a:rPr lang="en-US" baseline="0" dirty="0"/>
              <a:t>Notice that the dip is visible in daily data where I am plotting at 8-day interval to increase the visibility of the dip, but EVI does not capture it.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0B4C5B6C-EA3F-0049-8E38-A27E4E60F8F7}" type="slidenum">
              <a:rPr lang="en-US" smtClean="0"/>
              <a:t>14</a:t>
            </a:fld>
            <a:endParaRPr lang="en-US"/>
          </a:p>
        </p:txBody>
      </p:sp>
    </p:spTree>
    <p:extLst>
      <p:ext uri="{BB962C8B-B14F-4D97-AF65-F5344CB8AC3E}">
        <p14:creationId xmlns:p14="http://schemas.microsoft.com/office/powerpoint/2010/main" val="3130939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OCO-2 plus climate data show that not only was the forcing heterogeneous, the response was dominated by different processes on each continents, by GPP in Brazil, by fire in SE Asia and by respiration in Africa.  This is one replicate, likely</a:t>
            </a:r>
            <a:r>
              <a:rPr lang="en-US" baseline="0" dirty="0"/>
              <a:t> ENSO forcing is variable as are BGC responses.</a:t>
            </a:r>
            <a:endParaRPr lang="en-US" dirty="0"/>
          </a:p>
        </p:txBody>
      </p:sp>
      <p:sp>
        <p:nvSpPr>
          <p:cNvPr id="4" name="Slide Number Placeholder 3"/>
          <p:cNvSpPr>
            <a:spLocks noGrp="1"/>
          </p:cNvSpPr>
          <p:nvPr>
            <p:ph type="sldNum" sz="quarter" idx="10"/>
          </p:nvPr>
        </p:nvSpPr>
        <p:spPr/>
        <p:txBody>
          <a:bodyPr/>
          <a:lstStyle/>
          <a:p>
            <a:fld id="{816FF254-307E-A54B-A16A-7CA2A78ECD35}" type="slidenum">
              <a:rPr lang="en-US" smtClean="0"/>
              <a:t>19</a:t>
            </a:fld>
            <a:endParaRPr lang="en-US"/>
          </a:p>
        </p:txBody>
      </p:sp>
    </p:spTree>
    <p:extLst>
      <p:ext uri="{BB962C8B-B14F-4D97-AF65-F5344CB8AC3E}">
        <p14:creationId xmlns:p14="http://schemas.microsoft.com/office/powerpoint/2010/main" val="339880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086B830-7F0A-FE4D-B4E2-633B9C4ABBA0}" type="datetimeFigureOut">
              <a:rPr lang="en-US" smtClean="0"/>
              <a:t>2/26/18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0A7D3-D5FF-DC44-AC8D-DFBC14B287CB}" type="slidenum">
              <a:rPr lang="en-US" smtClean="0"/>
              <a:t>‹#›</a:t>
            </a:fld>
            <a:endParaRPr lang="en-US"/>
          </a:p>
        </p:txBody>
      </p:sp>
    </p:spTree>
    <p:extLst>
      <p:ext uri="{BB962C8B-B14F-4D97-AF65-F5344CB8AC3E}">
        <p14:creationId xmlns:p14="http://schemas.microsoft.com/office/powerpoint/2010/main" val="16013399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086B830-7F0A-FE4D-B4E2-633B9C4ABBA0}" type="datetimeFigureOut">
              <a:rPr lang="en-US" smtClean="0"/>
              <a:t>2/26/18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0A7D3-D5FF-DC44-AC8D-DFBC14B287CB}" type="slidenum">
              <a:rPr lang="en-US" smtClean="0"/>
              <a:t>‹#›</a:t>
            </a:fld>
            <a:endParaRPr lang="en-US"/>
          </a:p>
        </p:txBody>
      </p:sp>
    </p:spTree>
    <p:extLst>
      <p:ext uri="{BB962C8B-B14F-4D97-AF65-F5344CB8AC3E}">
        <p14:creationId xmlns:p14="http://schemas.microsoft.com/office/powerpoint/2010/main" val="226815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086B830-7F0A-FE4D-B4E2-633B9C4ABBA0}" type="datetimeFigureOut">
              <a:rPr lang="en-US" smtClean="0"/>
              <a:t>2/26/18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0A7D3-D5FF-DC44-AC8D-DFBC14B287CB}" type="slidenum">
              <a:rPr lang="en-US" smtClean="0"/>
              <a:t>‹#›</a:t>
            </a:fld>
            <a:endParaRPr lang="en-US"/>
          </a:p>
        </p:txBody>
      </p:sp>
    </p:spTree>
    <p:extLst>
      <p:ext uri="{BB962C8B-B14F-4D97-AF65-F5344CB8AC3E}">
        <p14:creationId xmlns:p14="http://schemas.microsoft.com/office/powerpoint/2010/main" val="302836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203451" y="127001"/>
            <a:ext cx="7821083" cy="614363"/>
          </a:xfrm>
        </p:spPr>
        <p:txBody>
          <a:bodyPr/>
          <a:lstStyle/>
          <a:p>
            <a:r>
              <a:rPr lang="en-US" dirty="0"/>
              <a:t>Click to edit Master title style</a:t>
            </a:r>
          </a:p>
        </p:txBody>
      </p:sp>
      <p:sp>
        <p:nvSpPr>
          <p:cNvPr id="3" name="Content Placeholder 2"/>
          <p:cNvSpPr>
            <a:spLocks noGrp="1"/>
          </p:cNvSpPr>
          <p:nvPr>
            <p:ph sz="quarter" idx="1"/>
          </p:nvPr>
        </p:nvSpPr>
        <p:spPr>
          <a:xfrm>
            <a:off x="609600" y="1196976"/>
            <a:ext cx="5384800" cy="25257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196976"/>
            <a:ext cx="5384800" cy="25257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875088"/>
            <a:ext cx="5384800" cy="252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875088"/>
            <a:ext cx="5384800" cy="252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68E5A2A5-1E18-0F46-9C3F-BCB0DAE30EC7}" type="slidenum">
              <a:rPr lang="en-US"/>
              <a:pPr>
                <a:defRPr/>
              </a:pPr>
              <a:t>‹#›</a:t>
            </a:fld>
            <a:endParaRPr lang="en-US"/>
          </a:p>
        </p:txBody>
      </p:sp>
    </p:spTree>
    <p:extLst>
      <p:ext uri="{BB962C8B-B14F-4D97-AF65-F5344CB8AC3E}">
        <p14:creationId xmlns:p14="http://schemas.microsoft.com/office/powerpoint/2010/main" val="1516632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Title 1"/>
          <p:cNvSpPr>
            <a:spLocks noGrp="1"/>
          </p:cNvSpPr>
          <p:nvPr>
            <p:ph type="title"/>
          </p:nvPr>
        </p:nvSpPr>
        <p:spPr>
          <a:xfrm>
            <a:off x="962528" y="253680"/>
            <a:ext cx="10266947" cy="423030"/>
          </a:xfrm>
        </p:spPr>
        <p:txBody>
          <a:bodyPr/>
          <a:lstStyle/>
          <a:p>
            <a:r>
              <a:rPr lang="en-US" dirty="0"/>
              <a:t>Click to edit Master title style</a:t>
            </a:r>
          </a:p>
        </p:txBody>
      </p:sp>
      <p:pic>
        <p:nvPicPr>
          <p:cNvPr id="3" name="Picture 53" descr="oco_banner2"/>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37879" y="6350783"/>
            <a:ext cx="2314964" cy="486806"/>
          </a:xfrm>
          <a:prstGeom prst="rect">
            <a:avLst/>
          </a:prstGeom>
          <a:noFill/>
          <a:ln w="9525">
            <a:noFill/>
            <a:miter lim="800000"/>
            <a:headEnd/>
            <a:tailEnd/>
          </a:ln>
        </p:spPr>
      </p:pic>
    </p:spTree>
    <p:extLst>
      <p:ext uri="{BB962C8B-B14F-4D97-AF65-F5344CB8AC3E}">
        <p14:creationId xmlns:p14="http://schemas.microsoft.com/office/powerpoint/2010/main" val="82528513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086B830-7F0A-FE4D-B4E2-633B9C4ABBA0}" type="datetimeFigureOut">
              <a:rPr lang="en-US" smtClean="0"/>
              <a:t>2/26/18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0A7D3-D5FF-DC44-AC8D-DFBC14B287CB}" type="slidenum">
              <a:rPr lang="en-US" smtClean="0"/>
              <a:t>‹#›</a:t>
            </a:fld>
            <a:endParaRPr lang="en-US"/>
          </a:p>
        </p:txBody>
      </p:sp>
    </p:spTree>
    <p:extLst>
      <p:ext uri="{BB962C8B-B14F-4D97-AF65-F5344CB8AC3E}">
        <p14:creationId xmlns:p14="http://schemas.microsoft.com/office/powerpoint/2010/main" val="1455761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86B830-7F0A-FE4D-B4E2-633B9C4ABBA0}" type="datetimeFigureOut">
              <a:rPr lang="en-US" smtClean="0"/>
              <a:t>2/26/18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0A7D3-D5FF-DC44-AC8D-DFBC14B287CB}" type="slidenum">
              <a:rPr lang="en-US" smtClean="0"/>
              <a:t>‹#›</a:t>
            </a:fld>
            <a:endParaRPr lang="en-US"/>
          </a:p>
        </p:txBody>
      </p:sp>
    </p:spTree>
    <p:extLst>
      <p:ext uri="{BB962C8B-B14F-4D97-AF65-F5344CB8AC3E}">
        <p14:creationId xmlns:p14="http://schemas.microsoft.com/office/powerpoint/2010/main" val="696709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086B830-7F0A-FE4D-B4E2-633B9C4ABBA0}" type="datetimeFigureOut">
              <a:rPr lang="en-US" smtClean="0"/>
              <a:t>2/26/18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E0A7D3-D5FF-DC44-AC8D-DFBC14B287CB}" type="slidenum">
              <a:rPr lang="en-US" smtClean="0"/>
              <a:t>‹#›</a:t>
            </a:fld>
            <a:endParaRPr lang="en-US"/>
          </a:p>
        </p:txBody>
      </p:sp>
    </p:spTree>
    <p:extLst>
      <p:ext uri="{BB962C8B-B14F-4D97-AF65-F5344CB8AC3E}">
        <p14:creationId xmlns:p14="http://schemas.microsoft.com/office/powerpoint/2010/main" val="1522176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086B830-7F0A-FE4D-B4E2-633B9C4ABBA0}" type="datetimeFigureOut">
              <a:rPr lang="en-US" smtClean="0"/>
              <a:t>2/26/18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E0A7D3-D5FF-DC44-AC8D-DFBC14B287CB}" type="slidenum">
              <a:rPr lang="en-US" smtClean="0"/>
              <a:t>‹#›</a:t>
            </a:fld>
            <a:endParaRPr lang="en-US"/>
          </a:p>
        </p:txBody>
      </p:sp>
    </p:spTree>
    <p:extLst>
      <p:ext uri="{BB962C8B-B14F-4D97-AF65-F5344CB8AC3E}">
        <p14:creationId xmlns:p14="http://schemas.microsoft.com/office/powerpoint/2010/main" val="255211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086B830-7F0A-FE4D-B4E2-633B9C4ABBA0}" type="datetimeFigureOut">
              <a:rPr lang="en-US" smtClean="0"/>
              <a:t>2/26/18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E0A7D3-D5FF-DC44-AC8D-DFBC14B287CB}" type="slidenum">
              <a:rPr lang="en-US" smtClean="0"/>
              <a:t>‹#›</a:t>
            </a:fld>
            <a:endParaRPr lang="en-US"/>
          </a:p>
        </p:txBody>
      </p:sp>
    </p:spTree>
    <p:extLst>
      <p:ext uri="{BB962C8B-B14F-4D97-AF65-F5344CB8AC3E}">
        <p14:creationId xmlns:p14="http://schemas.microsoft.com/office/powerpoint/2010/main" val="808064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86B830-7F0A-FE4D-B4E2-633B9C4ABBA0}" type="datetimeFigureOut">
              <a:rPr lang="en-US" smtClean="0"/>
              <a:t>2/26/18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E0A7D3-D5FF-DC44-AC8D-DFBC14B287CB}" type="slidenum">
              <a:rPr lang="en-US" smtClean="0"/>
              <a:t>‹#›</a:t>
            </a:fld>
            <a:endParaRPr lang="en-US"/>
          </a:p>
        </p:txBody>
      </p:sp>
    </p:spTree>
    <p:extLst>
      <p:ext uri="{BB962C8B-B14F-4D97-AF65-F5344CB8AC3E}">
        <p14:creationId xmlns:p14="http://schemas.microsoft.com/office/powerpoint/2010/main" val="448761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86B830-7F0A-FE4D-B4E2-633B9C4ABBA0}" type="datetimeFigureOut">
              <a:rPr lang="en-US" smtClean="0"/>
              <a:t>2/26/18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E0A7D3-D5FF-DC44-AC8D-DFBC14B287CB}" type="slidenum">
              <a:rPr lang="en-US" smtClean="0"/>
              <a:t>‹#›</a:t>
            </a:fld>
            <a:endParaRPr lang="en-US"/>
          </a:p>
        </p:txBody>
      </p:sp>
    </p:spTree>
    <p:extLst>
      <p:ext uri="{BB962C8B-B14F-4D97-AF65-F5344CB8AC3E}">
        <p14:creationId xmlns:p14="http://schemas.microsoft.com/office/powerpoint/2010/main" val="378886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86B830-7F0A-FE4D-B4E2-633B9C4ABBA0}" type="datetimeFigureOut">
              <a:rPr lang="en-US" smtClean="0"/>
              <a:t>2/26/18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E0A7D3-D5FF-DC44-AC8D-DFBC14B287CB}" type="slidenum">
              <a:rPr lang="en-US" smtClean="0"/>
              <a:t>‹#›</a:t>
            </a:fld>
            <a:endParaRPr lang="en-US"/>
          </a:p>
        </p:txBody>
      </p:sp>
    </p:spTree>
    <p:extLst>
      <p:ext uri="{BB962C8B-B14F-4D97-AF65-F5344CB8AC3E}">
        <p14:creationId xmlns:p14="http://schemas.microsoft.com/office/powerpoint/2010/main" val="66008968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86B830-7F0A-FE4D-B4E2-633B9C4ABBA0}" type="datetimeFigureOut">
              <a:rPr lang="en-US" smtClean="0"/>
              <a:t>2/26/18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E0A7D3-D5FF-DC44-AC8D-DFBC14B287CB}" type="slidenum">
              <a:rPr lang="en-US" smtClean="0"/>
              <a:t>‹#›</a:t>
            </a:fld>
            <a:endParaRPr lang="en-US"/>
          </a:p>
        </p:txBody>
      </p:sp>
    </p:spTree>
    <p:extLst>
      <p:ext uri="{BB962C8B-B14F-4D97-AF65-F5344CB8AC3E}">
        <p14:creationId xmlns:p14="http://schemas.microsoft.com/office/powerpoint/2010/main" val="144606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2.png"/><Relationship Id="rId5" Type="http://schemas.openxmlformats.org/officeDocument/2006/relationships/image" Target="../media/image3.tiff"/><Relationship Id="rId1" Type="http://schemas.openxmlformats.org/officeDocument/2006/relationships/themeOverride" Target="../theme/themeOverride1.xml"/><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8.png"/></Relationships>
</file>

<file path=ppt/slides/_rels/slide11.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41.png"/><Relationship Id="rId1" Type="http://schemas.openxmlformats.org/officeDocument/2006/relationships/slideLayout" Target="../slideLayouts/slideLayout1.xml"/><Relationship Id="rId2" Type="http://schemas.openxmlformats.org/officeDocument/2006/relationships/image" Target="../media/image3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1.jpg"/></Relationships>
</file>

<file path=ppt/slides/_rels/slide13.xml.rels><?xml version="1.0" encoding="UTF-8" standalone="yes"?>
<Relationships xmlns="http://schemas.openxmlformats.org/package/2006/relationships"><Relationship Id="rId3" Type="http://schemas.openxmlformats.org/officeDocument/2006/relationships/image" Target="../media/image42.JPG"/><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3" Type="http://schemas.openxmlformats.org/officeDocument/2006/relationships/image" Target="../media/image44.emf"/><Relationship Id="rId4" Type="http://schemas.openxmlformats.org/officeDocument/2006/relationships/image" Target="../media/image45.em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6.png"/><Relationship Id="rId3" Type="http://schemas.openxmlformats.org/officeDocument/2006/relationships/image" Target="../media/image3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7.emf"/></Relationships>
</file>

<file path=ppt/slides/_rels/slide17.xml.rels><?xml version="1.0" encoding="UTF-8" standalone="yes"?>
<Relationships xmlns="http://schemas.openxmlformats.org/package/2006/relationships"><Relationship Id="rId3" Type="http://schemas.openxmlformats.org/officeDocument/2006/relationships/image" Target="../media/image48.tiff"/><Relationship Id="rId4" Type="http://schemas.openxmlformats.org/officeDocument/2006/relationships/image" Target="../media/image49.jpeg"/><Relationship Id="rId5" Type="http://schemas.openxmlformats.org/officeDocument/2006/relationships/image" Target="../media/image50.jpeg"/><Relationship Id="rId1" Type="http://schemas.openxmlformats.org/officeDocument/2006/relationships/slideLayout" Target="../slideLayouts/slideLayout12.xml"/><Relationship Id="rId2"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tiff"/><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2.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tiff"/><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54.tiff"/><Relationship Id="rId1" Type="http://schemas.openxmlformats.org/officeDocument/2006/relationships/slideLayout" Target="../slideLayouts/slideLayout12.xml"/><Relationship Id="rId2" Type="http://schemas.openxmlformats.org/officeDocument/2006/relationships/image" Target="../media/image53.emf"/></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54.tiff"/><Relationship Id="rId5"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image" Target="../media/image55.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9" Type="http://schemas.openxmlformats.org/officeDocument/2006/relationships/image" Target="../media/image12.jpeg"/><Relationship Id="rId20" Type="http://schemas.openxmlformats.org/officeDocument/2006/relationships/image" Target="../media/image23.png"/><Relationship Id="rId21" Type="http://schemas.openxmlformats.org/officeDocument/2006/relationships/image" Target="../media/image24.png"/><Relationship Id="rId10" Type="http://schemas.openxmlformats.org/officeDocument/2006/relationships/image" Target="../media/image13.jpeg"/><Relationship Id="rId11" Type="http://schemas.openxmlformats.org/officeDocument/2006/relationships/image" Target="../media/image14.jpeg"/><Relationship Id="rId12" Type="http://schemas.openxmlformats.org/officeDocument/2006/relationships/image" Target="../media/image15.png"/><Relationship Id="rId13" Type="http://schemas.openxmlformats.org/officeDocument/2006/relationships/image" Target="../media/image16.png"/><Relationship Id="rId14" Type="http://schemas.openxmlformats.org/officeDocument/2006/relationships/image" Target="../media/image17.jpeg"/><Relationship Id="rId15" Type="http://schemas.openxmlformats.org/officeDocument/2006/relationships/image" Target="../media/image18.jpeg"/><Relationship Id="rId16" Type="http://schemas.openxmlformats.org/officeDocument/2006/relationships/image" Target="../media/image19.jpeg"/><Relationship Id="rId17" Type="http://schemas.openxmlformats.org/officeDocument/2006/relationships/image" Target="../media/image20.jpeg"/><Relationship Id="rId18" Type="http://schemas.openxmlformats.org/officeDocument/2006/relationships/image" Target="../media/image21.jpeg"/><Relationship Id="rId19" Type="http://schemas.openxmlformats.org/officeDocument/2006/relationships/image" Target="../media/image22.jpeg"/><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jpeg"/><Relationship Id="rId6" Type="http://schemas.openxmlformats.org/officeDocument/2006/relationships/image" Target="../media/image9.png"/><Relationship Id="rId7" Type="http://schemas.openxmlformats.org/officeDocument/2006/relationships/image" Target="../media/image10.jpeg"/><Relationship Id="rId8"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26.emf"/><Relationship Id="rId1" Type="http://schemas.openxmlformats.org/officeDocument/2006/relationships/slideLayout" Target="../slideLayouts/slideLayout12.xml"/><Relationship Id="rId2" Type="http://schemas.openxmlformats.org/officeDocument/2006/relationships/image" Target="../media/image25.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google.com/url?sa=i&amp;rct=j&amp;q=&amp;esrc=s&amp;source=images&amp;cd=&amp;ved=2ahUKEwjVuaXX8LzZAhVHHGMKHf37Cl0QjRx6BAgAEAY&amp;url=http://pubs.rsc.org/en/Content/ArticleHtml/2015/PP/c5pp00122f&amp;psig=AOvVaw2EsA4u45tCPZ6FNjyhq-bn&amp;ust=1519504182132876" TargetMode="External"/><Relationship Id="rId3" Type="http://schemas.openxmlformats.org/officeDocument/2006/relationships/image" Target="../media/image27.gif"/></Relationships>
</file>

<file path=ppt/slides/_rels/slide6.xml.rels><?xml version="1.0" encoding="UTF-8" standalone="yes"?>
<Relationships xmlns="http://schemas.openxmlformats.org/package/2006/relationships"><Relationship Id="rId3" Type="http://schemas.openxmlformats.org/officeDocument/2006/relationships/image" Target="../media/image29.jpg"/><Relationship Id="rId4" Type="http://schemas.openxmlformats.org/officeDocument/2006/relationships/hyperlink" Target="https://www.google.com/url?sa=i&amp;rct=j&amp;q=&amp;esrc=s&amp;source=images&amp;cd=&amp;ved=2ahUKEwjayq7WvL3ZAhUEvFMKHbpNDeoQjRx6BAgAEAY&amp;url=http://spaceflight101.com/spacecraft/oco-2-orbiting-carbon-observatory-2/&amp;psig=AOvVaw0V9I8M3Hgo7GDddp9sRTYj&amp;ust=1519524673777549" TargetMode="External"/><Relationship Id="rId5" Type="http://schemas.openxmlformats.org/officeDocument/2006/relationships/image" Target="../media/image30.jpeg"/><Relationship Id="rId6" Type="http://schemas.openxmlformats.org/officeDocument/2006/relationships/image" Target="../media/image31.jpg"/><Relationship Id="rId1" Type="http://schemas.openxmlformats.org/officeDocument/2006/relationships/slideLayout" Target="../slideLayouts/slideLayout1.xml"/><Relationship Id="rId2"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s://www.google.com/url?sa=i&amp;rct=j&amp;q=&amp;esrc=s&amp;source=images&amp;cd=&amp;ved=2ahUKEwjDrc3W77zZAhXIKGMKHTOUDL4QjRx6BAgAEAY&amp;url=https://en.wikipedia.org/wiki/Chlorophyll&amp;psig=AOvVaw2Y_Gh8qdW_u_pjP--w_LhJ&amp;ust=1519504000236558" TargetMode="External"/><Relationship Id="rId3" Type="http://schemas.openxmlformats.org/officeDocument/2006/relationships/image" Target="../media/image32.jpeg"/></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hyperlink" Target="https://www.google.com/url?sa=i&amp;rct=j&amp;q=&amp;esrc=s&amp;source=images&amp;cd=&amp;ved=2ahUKEwixuv_A8LzZAhUE8GMKHa3YAoIQjRx6BAgAEAY&amp;url=https://www.olympus-lifescience.com/en/microscope-resource/primer/lightandcolor/fluoroexcitation/&amp;psig=AOvVaw2EsA4u45tCPZ6FNjyhq-bn&amp;ust=1519504182132876" TargetMode="External"/><Relationship Id="rId5" Type="http://schemas.openxmlformats.org/officeDocument/2006/relationships/image" Target="../media/image34.jpeg"/><Relationship Id="rId1" Type="http://schemas.openxmlformats.org/officeDocument/2006/relationships/slideLayout" Target="../slideLayouts/slideLayout12.xml"/><Relationship Id="rId2" Type="http://schemas.openxmlformats.org/officeDocument/2006/relationships/hyperlink" Target="https://www.google.com/url?sa=i&amp;rct=j&amp;q=&amp;esrc=s&amp;source=images&amp;cd=&amp;ved=2ahUKEwiVx5WX8LzZAhUW72MKHY2CCYoQjRx6BAgAEAY&amp;url=http://www.nature-education.org/chlorophyll.html&amp;psig=AOvVaw2Y_Gh8qdW_u_pjP--w_LhJ&amp;ust=1519504000236558"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1.xml"/><Relationship Id="rId2"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5611" y="0"/>
            <a:ext cx="10972825" cy="1254642"/>
          </a:xfrm>
        </p:spPr>
        <p:txBody>
          <a:bodyPr>
            <a:noAutofit/>
          </a:bodyPr>
          <a:lstStyle/>
          <a:p>
            <a:r>
              <a:rPr lang="en-US" sz="4400" b="1" dirty="0"/>
              <a:t>Photosynthesis </a:t>
            </a:r>
            <a:r>
              <a:rPr lang="en-US" sz="4400" b="1" dirty="0"/>
              <a:t>F</a:t>
            </a:r>
            <a:r>
              <a:rPr lang="en-US" sz="4400" b="1" dirty="0" smtClean="0"/>
              <a:t>rom Space</a:t>
            </a:r>
            <a:endParaRPr lang="en-US" sz="4400" dirty="0"/>
          </a:p>
        </p:txBody>
      </p:sp>
      <p:sp>
        <p:nvSpPr>
          <p:cNvPr id="3" name="Subtitle 2"/>
          <p:cNvSpPr>
            <a:spLocks noGrp="1"/>
          </p:cNvSpPr>
          <p:nvPr>
            <p:ph type="subTitle" idx="1"/>
          </p:nvPr>
        </p:nvSpPr>
        <p:spPr>
          <a:xfrm>
            <a:off x="1330023" y="2667900"/>
            <a:ext cx="9144000" cy="1655762"/>
          </a:xfrm>
        </p:spPr>
        <p:txBody>
          <a:bodyPr>
            <a:normAutofit/>
          </a:bodyPr>
          <a:lstStyle/>
          <a:p>
            <a:r>
              <a:rPr lang="en-US" dirty="0"/>
              <a:t>David Schimel</a:t>
            </a:r>
          </a:p>
        </p:txBody>
      </p:sp>
      <p:pic>
        <p:nvPicPr>
          <p:cNvPr id="4" name="Picture 4"/>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9870261" y="4690862"/>
            <a:ext cx="2162148" cy="1838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5611" y="4652398"/>
            <a:ext cx="2433711" cy="1084522"/>
          </a:xfrm>
          <a:prstGeom prst="rect">
            <a:avLst/>
          </a:prstGeom>
        </p:spPr>
      </p:pic>
    </p:spTree>
    <p:extLst>
      <p:ext uri="{BB962C8B-B14F-4D97-AF65-F5344CB8AC3E}">
        <p14:creationId xmlns:p14="http://schemas.microsoft.com/office/powerpoint/2010/main" val="240610492"/>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16020"/>
            <a:ext cx="4418902" cy="461665"/>
          </a:xfrm>
          <a:prstGeom prst="rect">
            <a:avLst/>
          </a:prstGeom>
          <a:noFill/>
        </p:spPr>
        <p:txBody>
          <a:bodyPr wrap="none" rtlCol="0">
            <a:spAutoFit/>
          </a:bodyPr>
          <a:lstStyle/>
          <a:p>
            <a:r>
              <a:rPr lang="en-US" sz="2400" b="1" dirty="0">
                <a:cs typeface="Courier New" panose="02070309020205020404" pitchFamily="49" charset="0"/>
              </a:rPr>
              <a:t>Mechanistic interpretation of SIF.</a:t>
            </a:r>
          </a:p>
        </p:txBody>
      </p:sp>
      <p:pic>
        <p:nvPicPr>
          <p:cNvPr id="2" name="Picture 1"/>
          <p:cNvPicPr>
            <a:picLocks noChangeAspect="1"/>
          </p:cNvPicPr>
          <p:nvPr/>
        </p:nvPicPr>
        <p:blipFill>
          <a:blip r:embed="rId2"/>
          <a:stretch>
            <a:fillRect/>
          </a:stretch>
        </p:blipFill>
        <p:spPr>
          <a:xfrm>
            <a:off x="1503948" y="1659894"/>
            <a:ext cx="9717254" cy="4366172"/>
          </a:xfrm>
          <a:prstGeom prst="rect">
            <a:avLst/>
          </a:prstGeom>
        </p:spPr>
      </p:pic>
      <p:cxnSp>
        <p:nvCxnSpPr>
          <p:cNvPr id="4" name="Straight Connector 3"/>
          <p:cNvCxnSpPr/>
          <p:nvPr/>
        </p:nvCxnSpPr>
        <p:spPr>
          <a:xfrm flipV="1">
            <a:off x="8358198" y="1477228"/>
            <a:ext cx="0" cy="4275116"/>
          </a:xfrm>
          <a:prstGeom prst="line">
            <a:avLst/>
          </a:prstGeom>
          <a:ln w="57150">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8670776" y="1477228"/>
            <a:ext cx="0" cy="4275116"/>
          </a:xfrm>
          <a:prstGeom prst="line">
            <a:avLst/>
          </a:prstGeom>
          <a:ln w="57150">
            <a:solidFill>
              <a:srgbClr val="7030A0"/>
            </a:solidFill>
            <a:prstDash val="dash"/>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7647029" y="646231"/>
            <a:ext cx="1750800" cy="830997"/>
          </a:xfrm>
          <a:prstGeom prst="rect">
            <a:avLst/>
          </a:prstGeom>
        </p:spPr>
        <p:txBody>
          <a:bodyPr wrap="none">
            <a:spAutoFit/>
          </a:bodyPr>
          <a:lstStyle/>
          <a:p>
            <a:pPr algn="ctr"/>
            <a:r>
              <a:rPr lang="en-US" sz="2400" b="1" dirty="0">
                <a:solidFill>
                  <a:srgbClr val="7030A0"/>
                </a:solidFill>
              </a:rPr>
              <a:t>OCO-2</a:t>
            </a:r>
          </a:p>
          <a:p>
            <a:pPr algn="ctr"/>
            <a:r>
              <a:rPr lang="en-US" sz="2400" dirty="0">
                <a:solidFill>
                  <a:srgbClr val="7030A0"/>
                </a:solidFill>
              </a:rPr>
              <a:t>757, 771 nm</a:t>
            </a:r>
          </a:p>
        </p:txBody>
      </p:sp>
    </p:spTree>
    <p:extLst>
      <p:ext uri="{BB962C8B-B14F-4D97-AF65-F5344CB8AC3E}">
        <p14:creationId xmlns:p14="http://schemas.microsoft.com/office/powerpoint/2010/main" val="372178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0" y="129669"/>
            <a:ext cx="11877290" cy="461665"/>
          </a:xfrm>
          <a:prstGeom prst="rect">
            <a:avLst/>
          </a:prstGeom>
          <a:noFill/>
        </p:spPr>
        <p:txBody>
          <a:bodyPr wrap="none" rtlCol="0">
            <a:spAutoFit/>
          </a:bodyPr>
          <a:lstStyle/>
          <a:p>
            <a:r>
              <a:rPr lang="en-US" sz="2400" b="1" dirty="0">
                <a:cs typeface="Courier New" panose="02070309020205020404" pitchFamily="49" charset="0"/>
              </a:rPr>
              <a:t>A method for interpreting SIF spectra in conjunction with photosynthesis/PAM fluorescence</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538444" y="1922956"/>
            <a:ext cx="4715650" cy="3536738"/>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14411" y="848117"/>
            <a:ext cx="4597400" cy="3448050"/>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614411" y="4552950"/>
            <a:ext cx="4524757" cy="2203450"/>
          </a:xfrm>
          <a:prstGeom prst="rect">
            <a:avLst/>
          </a:prstGeom>
        </p:spPr>
      </p:pic>
      <p:sp>
        <p:nvSpPr>
          <p:cNvPr id="13" name="TextBox 12"/>
          <p:cNvSpPr txBox="1"/>
          <p:nvPr/>
        </p:nvSpPr>
        <p:spPr>
          <a:xfrm>
            <a:off x="6649854" y="3633920"/>
            <a:ext cx="1943994" cy="461665"/>
          </a:xfrm>
          <a:prstGeom prst="rect">
            <a:avLst/>
          </a:prstGeom>
          <a:noFill/>
        </p:spPr>
        <p:txBody>
          <a:bodyPr wrap="none" rtlCol="0">
            <a:spAutoFit/>
          </a:bodyPr>
          <a:lstStyle/>
          <a:p>
            <a:r>
              <a:rPr lang="en-US" sz="2400" b="1" dirty="0">
                <a:solidFill>
                  <a:schemeClr val="bg1"/>
                </a:solidFill>
                <a:cs typeface="Courier New" panose="02070309020205020404" pitchFamily="49" charset="0"/>
              </a:rPr>
              <a:t>Gas-exchange</a:t>
            </a:r>
          </a:p>
        </p:txBody>
      </p:sp>
      <p:sp>
        <p:nvSpPr>
          <p:cNvPr id="14" name="TextBox 13"/>
          <p:cNvSpPr txBox="1"/>
          <p:nvPr/>
        </p:nvSpPr>
        <p:spPr>
          <a:xfrm>
            <a:off x="1638943" y="5012035"/>
            <a:ext cx="2678938" cy="830997"/>
          </a:xfrm>
          <a:prstGeom prst="rect">
            <a:avLst/>
          </a:prstGeom>
          <a:noFill/>
        </p:spPr>
        <p:txBody>
          <a:bodyPr wrap="none" rtlCol="0">
            <a:spAutoFit/>
          </a:bodyPr>
          <a:lstStyle/>
          <a:p>
            <a:r>
              <a:rPr lang="en-US" sz="2400" b="1" dirty="0">
                <a:solidFill>
                  <a:schemeClr val="bg1"/>
                </a:solidFill>
                <a:cs typeface="Courier New" panose="02070309020205020404" pitchFamily="49" charset="0"/>
              </a:rPr>
              <a:t>Active and spectral </a:t>
            </a:r>
          </a:p>
          <a:p>
            <a:r>
              <a:rPr lang="en-US" sz="2400" b="1" dirty="0">
                <a:solidFill>
                  <a:schemeClr val="bg1"/>
                </a:solidFill>
                <a:cs typeface="Courier New" panose="02070309020205020404" pitchFamily="49" charset="0"/>
              </a:rPr>
              <a:t>fluorescence</a:t>
            </a:r>
          </a:p>
        </p:txBody>
      </p:sp>
      <p:sp>
        <p:nvSpPr>
          <p:cNvPr id="15" name="TextBox 14"/>
          <p:cNvSpPr txBox="1"/>
          <p:nvPr/>
        </p:nvSpPr>
        <p:spPr>
          <a:xfrm>
            <a:off x="5614411" y="5925403"/>
            <a:ext cx="1848326" cy="830997"/>
          </a:xfrm>
          <a:prstGeom prst="rect">
            <a:avLst/>
          </a:prstGeom>
          <a:noFill/>
        </p:spPr>
        <p:txBody>
          <a:bodyPr wrap="none" rtlCol="0">
            <a:spAutoFit/>
          </a:bodyPr>
          <a:lstStyle/>
          <a:p>
            <a:r>
              <a:rPr lang="en-US" sz="2400" b="1" dirty="0">
                <a:solidFill>
                  <a:schemeClr val="bg1"/>
                </a:solidFill>
                <a:cs typeface="Courier New" panose="02070309020205020404" pitchFamily="49" charset="0"/>
              </a:rPr>
              <a:t>Light, temp.,</a:t>
            </a:r>
          </a:p>
          <a:p>
            <a:r>
              <a:rPr lang="en-US" sz="2400" b="1" dirty="0">
                <a:solidFill>
                  <a:schemeClr val="bg1"/>
                </a:solidFill>
                <a:cs typeface="Courier New" panose="02070309020205020404" pitchFamily="49" charset="0"/>
              </a:rPr>
              <a:t>RH% curves</a:t>
            </a:r>
          </a:p>
        </p:txBody>
      </p:sp>
    </p:spTree>
    <p:extLst>
      <p:ext uri="{BB962C8B-B14F-4D97-AF65-F5344CB8AC3E}">
        <p14:creationId xmlns:p14="http://schemas.microsoft.com/office/powerpoint/2010/main" val="2364806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sz="quarter"/>
          </p:nvPr>
        </p:nvSpPr>
        <p:spPr>
          <a:xfrm>
            <a:off x="2220077" y="2610195"/>
            <a:ext cx="7821083" cy="1629295"/>
          </a:xfrm>
        </p:spPr>
        <p:txBody>
          <a:bodyPr>
            <a:normAutofit/>
          </a:bodyPr>
          <a:lstStyle/>
          <a:p>
            <a:pPr algn="ctr"/>
            <a:endParaRPr lang="en-US" dirty="0"/>
          </a:p>
        </p:txBody>
      </p:sp>
      <p:pic>
        <p:nvPicPr>
          <p:cNvPr id="4" name="Picture 3">
            <a:extLst>
              <a:ext uri="{FF2B5EF4-FFF2-40B4-BE49-F238E27FC236}">
                <a16:creationId xmlns:a16="http://schemas.microsoft.com/office/drawing/2014/main" xmlns="" id="{DC56B0C4-353D-E747-80DE-4547ADEE1C39}"/>
              </a:ext>
            </a:extLst>
          </p:cNvPr>
          <p:cNvPicPr>
            <a:picLocks noChangeAspect="1"/>
          </p:cNvPicPr>
          <p:nvPr/>
        </p:nvPicPr>
        <p:blipFill>
          <a:blip r:embed="rId2"/>
          <a:stretch>
            <a:fillRect/>
          </a:stretch>
        </p:blipFill>
        <p:spPr>
          <a:xfrm>
            <a:off x="1730632" y="1326589"/>
            <a:ext cx="8799972" cy="5531411"/>
          </a:xfrm>
          <a:prstGeom prst="rect">
            <a:avLst/>
          </a:prstGeom>
        </p:spPr>
      </p:pic>
      <p:sp>
        <p:nvSpPr>
          <p:cNvPr id="5" name="TextBox 4">
            <a:extLst>
              <a:ext uri="{FF2B5EF4-FFF2-40B4-BE49-F238E27FC236}">
                <a16:creationId xmlns:a16="http://schemas.microsoft.com/office/drawing/2014/main" xmlns="" id="{AC4514EC-67EF-614B-B1CD-E116B94CB499}"/>
              </a:ext>
            </a:extLst>
          </p:cNvPr>
          <p:cNvSpPr txBox="1"/>
          <p:nvPr/>
        </p:nvSpPr>
        <p:spPr>
          <a:xfrm>
            <a:off x="4763386" y="659219"/>
            <a:ext cx="2594365" cy="369332"/>
          </a:xfrm>
          <a:prstGeom prst="rect">
            <a:avLst/>
          </a:prstGeom>
          <a:noFill/>
        </p:spPr>
        <p:txBody>
          <a:bodyPr wrap="none" rtlCol="0">
            <a:spAutoFit/>
          </a:bodyPr>
          <a:lstStyle/>
          <a:p>
            <a:r>
              <a:rPr lang="en-US" dirty="0"/>
              <a:t>On a tower in the forest…</a:t>
            </a:r>
          </a:p>
        </p:txBody>
      </p:sp>
    </p:spTree>
    <p:extLst>
      <p:ext uri="{BB962C8B-B14F-4D97-AF65-F5344CB8AC3E}">
        <p14:creationId xmlns:p14="http://schemas.microsoft.com/office/powerpoint/2010/main" val="4008661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94" y="160729"/>
            <a:ext cx="11655028" cy="689126"/>
          </a:xfrm>
        </p:spPr>
        <p:txBody>
          <a:bodyPr anchor="t">
            <a:normAutofit fontScale="90000"/>
          </a:bodyPr>
          <a:lstStyle/>
          <a:p>
            <a:pPr algn="ctr"/>
            <a:r>
              <a:rPr lang="en-US" sz="2700" i="1" dirty="0"/>
              <a:t>Sturt Plains of </a:t>
            </a:r>
            <a:r>
              <a:rPr lang="en-US" sz="2700" i="1" dirty="0" err="1"/>
              <a:t>OzFlux</a:t>
            </a:r>
            <a:r>
              <a:rPr lang="en-US" sz="2700" i="1" dirty="0"/>
              <a:t/>
            </a:r>
            <a:br>
              <a:rPr lang="en-US" sz="2700" i="1" dirty="0"/>
            </a:br>
            <a:r>
              <a:rPr lang="en-US" sz="2700" i="1" dirty="0"/>
              <a:t>OCO-2’s first growing season was Austral summer 2014-15</a:t>
            </a:r>
            <a:br>
              <a:rPr lang="en-US" sz="2700" i="1" dirty="0"/>
            </a:br>
            <a:r>
              <a:rPr lang="en-US" sz="1300" dirty="0"/>
              <a:t>Manish </a:t>
            </a:r>
            <a:r>
              <a:rPr lang="en-US" sz="1300" dirty="0" err="1"/>
              <a:t>Verma</a:t>
            </a:r>
            <a:r>
              <a:rPr lang="en-US" sz="1300" dirty="0"/>
              <a:t>, Bradley Evans, David Schimel, Christian Frankenberg, Jason </a:t>
            </a:r>
            <a:r>
              <a:rPr lang="en-US" sz="1300" dirty="0" err="1"/>
              <a:t>Beringer</a:t>
            </a:r>
            <a:r>
              <a:rPr lang="en-US" sz="1300" dirty="0"/>
              <a:t>, Darren </a:t>
            </a:r>
            <a:r>
              <a:rPr lang="en-US" sz="1300" dirty="0" err="1"/>
              <a:t>Drewry</a:t>
            </a:r>
            <a:r>
              <a:rPr lang="en-US" sz="1300" dirty="0"/>
              <a:t>, Lindsay </a:t>
            </a:r>
            <a:r>
              <a:rPr lang="en-US" sz="1300" dirty="0" err="1"/>
              <a:t>Hutley</a:t>
            </a:r>
            <a:r>
              <a:rPr lang="en-US" sz="1300" dirty="0"/>
              <a:t>, Caitlin Moore, Ian </a:t>
            </a:r>
            <a:r>
              <a:rPr lang="en-US" sz="1300" dirty="0" err="1"/>
              <a:t>Marang</a:t>
            </a:r>
            <a:r>
              <a:rPr lang="en-US" sz="1300" dirty="0"/>
              <a:t>, Annmarie Eldering, Mike </a:t>
            </a:r>
            <a:r>
              <a:rPr lang="en-US" sz="1300" dirty="0" err="1"/>
              <a:t>Gunson</a:t>
            </a:r>
            <a:endParaRPr lang="en-US" sz="1300" i="1"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9794" y="1419527"/>
            <a:ext cx="2767854" cy="3442300"/>
          </a:xfrm>
          <a:prstGeom prst="rect">
            <a:avLst/>
          </a:prstGeom>
        </p:spPr>
      </p:pic>
      <p:sp>
        <p:nvSpPr>
          <p:cNvPr id="3" name="TextBox 2"/>
          <p:cNvSpPr txBox="1"/>
          <p:nvPr/>
        </p:nvSpPr>
        <p:spPr>
          <a:xfrm>
            <a:off x="591671" y="5103909"/>
            <a:ext cx="10165976" cy="830997"/>
          </a:xfrm>
          <a:prstGeom prst="rect">
            <a:avLst/>
          </a:prstGeom>
          <a:noFill/>
        </p:spPr>
        <p:txBody>
          <a:bodyPr wrap="square" rtlCol="0">
            <a:spAutoFit/>
          </a:bodyPr>
          <a:lstStyle/>
          <a:p>
            <a:r>
              <a:rPr lang="en-US" sz="2400" dirty="0"/>
              <a:t>Large, relatively homogeneous area of Mitchell grass (C4 grass, </a:t>
            </a:r>
            <a:r>
              <a:rPr lang="en-US" sz="2400" i="1" dirty="0" err="1"/>
              <a:t>Astrebla</a:t>
            </a:r>
            <a:r>
              <a:rPr lang="en-US" sz="2400" i="1" dirty="0"/>
              <a:t> </a:t>
            </a:r>
            <a:r>
              <a:rPr lang="en-US" sz="2400" i="1" dirty="0" err="1"/>
              <a:t>sp</a:t>
            </a:r>
            <a:r>
              <a:rPr lang="en-US" sz="2400" i="1" dirty="0"/>
              <a:t> and almost no clouds!</a:t>
            </a:r>
            <a:endParaRPr lang="en-US" sz="2400" dirty="0"/>
          </a:p>
        </p:txBody>
      </p:sp>
      <p:pic>
        <p:nvPicPr>
          <p:cNvPr id="1026" name="Picture 2" descr="ap showing monitoring sit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670" y="1419526"/>
            <a:ext cx="5832131" cy="3520774"/>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Arrow Connector 9"/>
          <p:cNvCxnSpPr/>
          <p:nvPr/>
        </p:nvCxnSpPr>
        <p:spPr>
          <a:xfrm>
            <a:off x="3065929" y="2124636"/>
            <a:ext cx="4401671" cy="1120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2778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8561" y="202833"/>
            <a:ext cx="7356439" cy="570790"/>
          </a:xfrm>
        </p:spPr>
        <p:txBody>
          <a:bodyPr>
            <a:noAutofit/>
          </a:bodyPr>
          <a:lstStyle/>
          <a:p>
            <a:pPr algn="ctr"/>
            <a:r>
              <a:rPr lang="en-US" sz="2800" dirty="0"/>
              <a:t>Seasonality of SIF, GPP, and EVI at </a:t>
            </a:r>
            <a:r>
              <a:rPr lang="en-US" sz="2800" dirty="0" err="1"/>
              <a:t>Sturt</a:t>
            </a:r>
            <a:r>
              <a:rPr lang="en-US" sz="2800" dirty="0"/>
              <a:t> Plains</a:t>
            </a:r>
          </a:p>
        </p:txBody>
      </p:sp>
      <p:sp>
        <p:nvSpPr>
          <p:cNvPr id="7" name="TextBox 6"/>
          <p:cNvSpPr txBox="1"/>
          <p:nvPr/>
        </p:nvSpPr>
        <p:spPr>
          <a:xfrm>
            <a:off x="11387868" y="1489478"/>
            <a:ext cx="553998" cy="3603811"/>
          </a:xfrm>
          <a:prstGeom prst="rect">
            <a:avLst/>
          </a:prstGeom>
          <a:noFill/>
        </p:spPr>
        <p:txBody>
          <a:bodyPr vert="vert" wrap="square" rtlCol="0">
            <a:spAutoFit/>
          </a:bodyPr>
          <a:lstStyle/>
          <a:p>
            <a:pPr algn="ctr"/>
            <a:r>
              <a:rPr lang="en-US" sz="2400" dirty="0"/>
              <a:t>GPP  (</a:t>
            </a:r>
            <a:r>
              <a:rPr lang="en-US" sz="2400" dirty="0" err="1"/>
              <a:t>micromols</a:t>
            </a:r>
            <a:r>
              <a:rPr lang="en-US" sz="2400" dirty="0"/>
              <a:t>  m</a:t>
            </a:r>
            <a:r>
              <a:rPr lang="en-US" sz="2400" baseline="30000" dirty="0"/>
              <a:t>-2</a:t>
            </a:r>
            <a:r>
              <a:rPr lang="en-US" sz="2400" dirty="0"/>
              <a:t> sec-</a:t>
            </a:r>
            <a:r>
              <a:rPr lang="en-US" sz="2400" baseline="30000" dirty="0"/>
              <a:t>1 </a:t>
            </a:r>
            <a:r>
              <a:rPr lang="en-US" sz="2400" dirty="0"/>
              <a:t>) </a:t>
            </a:r>
            <a:r>
              <a:rPr lang="en-US" sz="2400" baseline="30000" dirty="0"/>
              <a:t>  </a:t>
            </a:r>
            <a:endParaRPr lang="en-US" sz="2400" dirty="0"/>
          </a:p>
        </p:txBody>
      </p:sp>
      <p:sp>
        <p:nvSpPr>
          <p:cNvPr id="8" name="TextBox 7"/>
          <p:cNvSpPr txBox="1"/>
          <p:nvPr/>
        </p:nvSpPr>
        <p:spPr>
          <a:xfrm>
            <a:off x="160869" y="1438840"/>
            <a:ext cx="553998" cy="3276140"/>
          </a:xfrm>
          <a:prstGeom prst="rect">
            <a:avLst/>
          </a:prstGeom>
          <a:noFill/>
        </p:spPr>
        <p:txBody>
          <a:bodyPr vert="vert270" wrap="square" rtlCol="0">
            <a:spAutoFit/>
          </a:bodyPr>
          <a:lstStyle/>
          <a:p>
            <a:pPr algn="ctr"/>
            <a:r>
              <a:rPr lang="en-US" sz="2400" dirty="0"/>
              <a:t>SIF (W m</a:t>
            </a:r>
            <a:r>
              <a:rPr lang="en-US" sz="2400" baseline="30000" dirty="0"/>
              <a:t>-2 </a:t>
            </a:r>
            <a:r>
              <a:rPr lang="en-US" sz="2400" dirty="0"/>
              <a:t>microm</a:t>
            </a:r>
            <a:r>
              <a:rPr lang="en-US" sz="2400" baseline="30000" dirty="0"/>
              <a:t>-1</a:t>
            </a:r>
            <a:r>
              <a:rPr lang="en-US" sz="2400" dirty="0"/>
              <a:t> sr</a:t>
            </a:r>
            <a:r>
              <a:rPr lang="en-US" sz="2400" baseline="30000" dirty="0"/>
              <a:t>-1 </a:t>
            </a:r>
            <a:r>
              <a:rPr lang="en-US" sz="2400" dirty="0"/>
              <a:t>)</a:t>
            </a:r>
            <a:endParaRPr lang="en-US" sz="2400" baseline="30000" dirty="0"/>
          </a:p>
        </p:txBody>
      </p:sp>
      <p:sp>
        <p:nvSpPr>
          <p:cNvPr id="9" name="TextBox 8"/>
          <p:cNvSpPr txBox="1"/>
          <p:nvPr/>
        </p:nvSpPr>
        <p:spPr>
          <a:xfrm>
            <a:off x="1707784" y="4970033"/>
            <a:ext cx="3751729" cy="461665"/>
          </a:xfrm>
          <a:prstGeom prst="rect">
            <a:avLst/>
          </a:prstGeom>
          <a:noFill/>
        </p:spPr>
        <p:txBody>
          <a:bodyPr wrap="square" rtlCol="0">
            <a:spAutoFit/>
          </a:bodyPr>
          <a:lstStyle/>
          <a:p>
            <a:r>
              <a:rPr lang="en-US" sz="2400"/>
              <a:t>Day since Jan 1, 2014</a:t>
            </a:r>
          </a:p>
        </p:txBody>
      </p:sp>
      <p:pic>
        <p:nvPicPr>
          <p:cNvPr id="11" name="Picture 10"/>
          <p:cNvPicPr>
            <a:picLocks noChangeAspect="1"/>
          </p:cNvPicPr>
          <p:nvPr/>
        </p:nvPicPr>
        <p:blipFill rotWithShape="1">
          <a:blip r:embed="rId3"/>
          <a:srcRect l="3838" t="5289" r="2495" b="3212"/>
          <a:stretch/>
        </p:blipFill>
        <p:spPr>
          <a:xfrm>
            <a:off x="6408867" y="1465733"/>
            <a:ext cx="4921623" cy="3536576"/>
          </a:xfrm>
          <a:prstGeom prst="rect">
            <a:avLst/>
          </a:prstGeom>
        </p:spPr>
      </p:pic>
      <p:sp>
        <p:nvSpPr>
          <p:cNvPr id="13" name="TextBox 12"/>
          <p:cNvSpPr txBox="1"/>
          <p:nvPr/>
        </p:nvSpPr>
        <p:spPr>
          <a:xfrm>
            <a:off x="7610138" y="4952878"/>
            <a:ext cx="3751729" cy="461665"/>
          </a:xfrm>
          <a:prstGeom prst="rect">
            <a:avLst/>
          </a:prstGeom>
          <a:noFill/>
        </p:spPr>
        <p:txBody>
          <a:bodyPr wrap="square" rtlCol="0">
            <a:spAutoFit/>
          </a:bodyPr>
          <a:lstStyle/>
          <a:p>
            <a:r>
              <a:rPr lang="en-US" sz="2400"/>
              <a:t>Day since Jan 1, 2014</a:t>
            </a:r>
          </a:p>
        </p:txBody>
      </p:sp>
      <p:sp>
        <p:nvSpPr>
          <p:cNvPr id="4" name="Oval 3"/>
          <p:cNvSpPr/>
          <p:nvPr/>
        </p:nvSpPr>
        <p:spPr>
          <a:xfrm>
            <a:off x="8382000" y="2120900"/>
            <a:ext cx="482600" cy="990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4"/>
          <a:srcRect l="4613" t="4059" b="3057"/>
          <a:stretch/>
        </p:blipFill>
        <p:spPr>
          <a:xfrm>
            <a:off x="927100" y="1465733"/>
            <a:ext cx="4879038" cy="3487145"/>
          </a:xfrm>
          <a:prstGeom prst="rect">
            <a:avLst/>
          </a:prstGeom>
        </p:spPr>
      </p:pic>
      <p:sp>
        <p:nvSpPr>
          <p:cNvPr id="6" name="TextBox 5"/>
          <p:cNvSpPr txBox="1"/>
          <p:nvPr/>
        </p:nvSpPr>
        <p:spPr>
          <a:xfrm>
            <a:off x="714867" y="5849471"/>
            <a:ext cx="10673001" cy="923330"/>
          </a:xfrm>
          <a:prstGeom prst="rect">
            <a:avLst/>
          </a:prstGeom>
          <a:noFill/>
        </p:spPr>
        <p:txBody>
          <a:bodyPr wrap="square" rtlCol="0">
            <a:spAutoFit/>
          </a:bodyPr>
          <a:lstStyle/>
          <a:p>
            <a:r>
              <a:rPr lang="en-US" dirty="0"/>
              <a:t>The dip corresponds to a period of high light and low soil moisture. SIF is able to tracked GPP but EVI indicates that no structural change </a:t>
            </a:r>
            <a:r>
              <a:rPr lang="en-US" dirty="0" err="1"/>
              <a:t>occured</a:t>
            </a:r>
            <a:r>
              <a:rPr lang="en-US" dirty="0"/>
              <a:t>. SIF tracks CO</a:t>
            </a:r>
            <a:r>
              <a:rPr lang="en-US" baseline="-25000" dirty="0"/>
              <a:t>2</a:t>
            </a:r>
            <a:r>
              <a:rPr lang="en-US" dirty="0"/>
              <a:t> flux while EVI tracks light interception and the two can uncouple.</a:t>
            </a:r>
          </a:p>
        </p:txBody>
      </p:sp>
    </p:spTree>
    <p:extLst>
      <p:ext uri="{BB962C8B-B14F-4D97-AF65-F5344CB8AC3E}">
        <p14:creationId xmlns:p14="http://schemas.microsoft.com/office/powerpoint/2010/main" val="17299270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16020"/>
            <a:ext cx="3301417" cy="461665"/>
          </a:xfrm>
          <a:prstGeom prst="rect">
            <a:avLst/>
          </a:prstGeom>
          <a:noFill/>
        </p:spPr>
        <p:txBody>
          <a:bodyPr wrap="none" rtlCol="0">
            <a:spAutoFit/>
          </a:bodyPr>
          <a:lstStyle/>
          <a:p>
            <a:r>
              <a:rPr lang="en-US" sz="2400" b="1" dirty="0">
                <a:cs typeface="Courier New" panose="02070309020205020404" pitchFamily="49" charset="0"/>
              </a:rPr>
              <a:t>A GLOBAL COMPARISON</a:t>
            </a:r>
          </a:p>
        </p:txBody>
      </p:sp>
      <p:sp>
        <p:nvSpPr>
          <p:cNvPr id="8" name="TextBox 7"/>
          <p:cNvSpPr txBox="1"/>
          <p:nvPr/>
        </p:nvSpPr>
        <p:spPr>
          <a:xfrm>
            <a:off x="7172769" y="116019"/>
            <a:ext cx="4486421" cy="461665"/>
          </a:xfrm>
          <a:prstGeom prst="rect">
            <a:avLst/>
          </a:prstGeom>
          <a:noFill/>
        </p:spPr>
        <p:txBody>
          <a:bodyPr wrap="none" rtlCol="0">
            <a:spAutoFit/>
          </a:bodyPr>
          <a:lstStyle/>
          <a:p>
            <a:r>
              <a:rPr lang="en-US" sz="2400" b="1" dirty="0">
                <a:cs typeface="Courier New" panose="02070309020205020404" pitchFamily="49" charset="0"/>
              </a:rPr>
              <a:t>SIF and photosynthesis at the leaf</a:t>
            </a:r>
          </a:p>
        </p:txBody>
      </p:sp>
      <p:pic>
        <p:nvPicPr>
          <p:cNvPr id="7" name="Picture 6"/>
          <p:cNvPicPr>
            <a:picLocks noChangeAspect="1"/>
          </p:cNvPicPr>
          <p:nvPr/>
        </p:nvPicPr>
        <p:blipFill rotWithShape="1">
          <a:blip r:embed="rId2"/>
          <a:srcRect t="22466" r="64096" b="3172"/>
          <a:stretch/>
        </p:blipFill>
        <p:spPr>
          <a:xfrm>
            <a:off x="748977" y="1436666"/>
            <a:ext cx="4559293" cy="4049734"/>
          </a:xfrm>
          <a:prstGeom prst="rect">
            <a:avLst/>
          </a:prstGeom>
        </p:spPr>
      </p:pic>
      <p:pic>
        <p:nvPicPr>
          <p:cNvPr id="11" name="Picture 10"/>
          <p:cNvPicPr>
            <a:picLocks noChangeAspect="1"/>
          </p:cNvPicPr>
          <p:nvPr/>
        </p:nvPicPr>
        <p:blipFill rotWithShape="1">
          <a:blip r:embed="rId2"/>
          <a:srcRect l="40034" t="94030" r="39673" b="520"/>
          <a:stretch/>
        </p:blipFill>
        <p:spPr>
          <a:xfrm>
            <a:off x="2244436" y="5373583"/>
            <a:ext cx="2576945" cy="296883"/>
          </a:xfrm>
          <a:prstGeom prst="rect">
            <a:avLst/>
          </a:prstGeom>
        </p:spPr>
      </p:pic>
      <p:sp>
        <p:nvSpPr>
          <p:cNvPr id="12" name="TextBox 11"/>
          <p:cNvSpPr txBox="1"/>
          <p:nvPr/>
        </p:nvSpPr>
        <p:spPr>
          <a:xfrm>
            <a:off x="2454906" y="6081129"/>
            <a:ext cx="2197718" cy="338554"/>
          </a:xfrm>
          <a:prstGeom prst="rect">
            <a:avLst/>
          </a:prstGeom>
          <a:noFill/>
        </p:spPr>
        <p:txBody>
          <a:bodyPr wrap="none" rtlCol="0">
            <a:spAutoFit/>
          </a:bodyPr>
          <a:lstStyle/>
          <a:p>
            <a:r>
              <a:rPr lang="en-US" sz="1600" dirty="0">
                <a:cs typeface="Courier New" panose="02070309020205020404" pitchFamily="49" charset="0"/>
              </a:rPr>
              <a:t>Frankenberg et al., 2011</a:t>
            </a:r>
          </a:p>
        </p:txBody>
      </p:sp>
      <p:pic>
        <p:nvPicPr>
          <p:cNvPr id="13" name="Picture 12"/>
          <p:cNvPicPr>
            <a:picLocks noChangeAspect="1"/>
          </p:cNvPicPr>
          <p:nvPr/>
        </p:nvPicPr>
        <p:blipFill>
          <a:blip r:embed="rId3"/>
          <a:stretch>
            <a:fillRect/>
          </a:stretch>
        </p:blipFill>
        <p:spPr>
          <a:xfrm>
            <a:off x="6681584" y="914401"/>
            <a:ext cx="4675742" cy="5396102"/>
          </a:xfrm>
          <a:prstGeom prst="rect">
            <a:avLst/>
          </a:prstGeom>
        </p:spPr>
      </p:pic>
      <p:sp>
        <p:nvSpPr>
          <p:cNvPr id="16" name="Rectangle 15"/>
          <p:cNvSpPr/>
          <p:nvPr/>
        </p:nvSpPr>
        <p:spPr>
          <a:xfrm>
            <a:off x="8898339" y="1023581"/>
            <a:ext cx="1787856" cy="3448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8625345" y="6081129"/>
            <a:ext cx="2333844" cy="338554"/>
          </a:xfrm>
          <a:prstGeom prst="rect">
            <a:avLst/>
          </a:prstGeom>
          <a:noFill/>
        </p:spPr>
        <p:txBody>
          <a:bodyPr wrap="none" rtlCol="0">
            <a:spAutoFit/>
          </a:bodyPr>
          <a:lstStyle/>
          <a:p>
            <a:r>
              <a:rPr lang="en-US" sz="1600" dirty="0">
                <a:cs typeface="Courier New" panose="02070309020205020404" pitchFamily="49" charset="0"/>
              </a:rPr>
              <a:t>Magney et al., </a:t>
            </a:r>
            <a:r>
              <a:rPr lang="en-US" sz="1600" i="1" dirty="0">
                <a:cs typeface="Courier New" panose="02070309020205020404" pitchFamily="49" charset="0"/>
              </a:rPr>
              <a:t>in revisions</a:t>
            </a:r>
            <a:endParaRPr lang="en-US" sz="1600" dirty="0">
              <a:cs typeface="Courier New" panose="02070309020205020404" pitchFamily="49" charset="0"/>
            </a:endParaRPr>
          </a:p>
        </p:txBody>
      </p:sp>
    </p:spTree>
    <p:extLst>
      <p:ext uri="{BB962C8B-B14F-4D97-AF65-F5344CB8AC3E}">
        <p14:creationId xmlns:p14="http://schemas.microsoft.com/office/powerpoint/2010/main" val="3924774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sz="quarter"/>
          </p:nvPr>
        </p:nvSpPr>
        <p:spPr>
          <a:xfrm>
            <a:off x="1525959" y="642390"/>
            <a:ext cx="7821083" cy="614363"/>
          </a:xfrm>
        </p:spPr>
        <p:txBody>
          <a:bodyPr>
            <a:noAutofit/>
          </a:bodyPr>
          <a:lstStyle/>
          <a:p>
            <a:pPr algn="ctr"/>
            <a:r>
              <a:rPr lang="en-US" sz="3200" dirty="0"/>
              <a:t>At Flux Tower/Pixel scale, SIF and GPP are linearly correlated except under extreme stress.</a:t>
            </a:r>
          </a:p>
        </p:txBody>
      </p:sp>
      <p:pic>
        <p:nvPicPr>
          <p:cNvPr id="7" name="Picture 6"/>
          <p:cNvPicPr>
            <a:picLocks noChangeAspect="1"/>
          </p:cNvPicPr>
          <p:nvPr/>
        </p:nvPicPr>
        <p:blipFill>
          <a:blip r:embed="rId2"/>
          <a:stretch>
            <a:fillRect/>
          </a:stretch>
        </p:blipFill>
        <p:spPr>
          <a:xfrm>
            <a:off x="299257" y="1748359"/>
            <a:ext cx="10773253" cy="4220179"/>
          </a:xfrm>
          <a:prstGeom prst="rect">
            <a:avLst/>
          </a:prstGeom>
        </p:spPr>
      </p:pic>
      <p:sp>
        <p:nvSpPr>
          <p:cNvPr id="8" name="TextBox 7"/>
          <p:cNvSpPr txBox="1"/>
          <p:nvPr/>
        </p:nvSpPr>
        <p:spPr>
          <a:xfrm>
            <a:off x="818592" y="5859979"/>
            <a:ext cx="10975617" cy="923330"/>
          </a:xfrm>
          <a:prstGeom prst="rect">
            <a:avLst/>
          </a:prstGeom>
          <a:noFill/>
        </p:spPr>
        <p:txBody>
          <a:bodyPr wrap="square" rtlCol="0">
            <a:spAutoFit/>
          </a:bodyPr>
          <a:lstStyle/>
          <a:p>
            <a:pPr algn="ctr"/>
            <a:r>
              <a:rPr lang="en-US" dirty="0" err="1"/>
              <a:t>Verma</a:t>
            </a:r>
            <a:r>
              <a:rPr lang="en-US" dirty="0"/>
              <a:t>, M, 2017</a:t>
            </a:r>
            <a:r>
              <a:rPr lang="en-US" i="1" dirty="0"/>
              <a:t>, </a:t>
            </a:r>
            <a:r>
              <a:rPr lang="en-US" dirty="0"/>
              <a:t>Effect of environmental conditions on the relationship between solar induced fluorescence and gross primary productivity at an </a:t>
            </a:r>
            <a:r>
              <a:rPr lang="en-US" dirty="0" err="1"/>
              <a:t>OzFlux</a:t>
            </a:r>
            <a:r>
              <a:rPr lang="en-US" dirty="0"/>
              <a:t> grassland site</a:t>
            </a:r>
            <a:r>
              <a:rPr lang="en-US" i="1" dirty="0"/>
              <a:t>, </a:t>
            </a:r>
            <a:r>
              <a:rPr lang="en-US" dirty="0"/>
              <a:t>J. </a:t>
            </a:r>
            <a:r>
              <a:rPr lang="en-US" dirty="0" err="1"/>
              <a:t>Geophys</a:t>
            </a:r>
            <a:r>
              <a:rPr lang="en-US" dirty="0"/>
              <a:t>. Res. </a:t>
            </a:r>
            <a:r>
              <a:rPr lang="en-US" dirty="0" err="1"/>
              <a:t>Biogeosci</a:t>
            </a:r>
            <a:r>
              <a:rPr lang="en-US" dirty="0"/>
              <a:t>.</a:t>
            </a:r>
            <a:r>
              <a:rPr lang="en-US" i="1" dirty="0"/>
              <a:t>, </a:t>
            </a:r>
            <a:r>
              <a:rPr lang="en-US" dirty="0"/>
              <a:t>122. LUE from MODIS and OCO-2.</a:t>
            </a:r>
          </a:p>
          <a:p>
            <a:pPr algn="ctr"/>
            <a:endParaRPr lang="en-US" dirty="0"/>
          </a:p>
        </p:txBody>
      </p:sp>
    </p:spTree>
    <p:extLst>
      <p:ext uri="{BB962C8B-B14F-4D97-AF65-F5344CB8AC3E}">
        <p14:creationId xmlns:p14="http://schemas.microsoft.com/office/powerpoint/2010/main" val="16202298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sz="quarter"/>
          </p:nvPr>
        </p:nvSpPr>
        <p:spPr>
          <a:xfrm>
            <a:off x="610617" y="321439"/>
            <a:ext cx="9176322" cy="614363"/>
          </a:xfrm>
        </p:spPr>
        <p:txBody>
          <a:bodyPr>
            <a:noAutofit/>
          </a:bodyPr>
          <a:lstStyle/>
          <a:p>
            <a:pPr algn="ctr"/>
            <a:r>
              <a:rPr lang="en-US" sz="2800" b="1" dirty="0">
                <a:latin typeface="+mn-lt"/>
              </a:rPr>
              <a:t>Observing change: The largest modern signal of climate on the carbon cycle is the El Niño-La Niña cycle</a:t>
            </a:r>
          </a:p>
        </p:txBody>
      </p:sp>
      <p:pic>
        <p:nvPicPr>
          <p:cNvPr id="14" name="Picture 4"/>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881559" y="152512"/>
            <a:ext cx="1006875" cy="85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ight Arrow 3"/>
          <p:cNvSpPr/>
          <p:nvPr/>
        </p:nvSpPr>
        <p:spPr>
          <a:xfrm>
            <a:off x="7529513" y="2145323"/>
            <a:ext cx="4100596" cy="1565715"/>
          </a:xfrm>
          <a:prstGeom prst="rightArrow">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Teleconnections to land</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0616" y="5257962"/>
            <a:ext cx="1380756" cy="1380756"/>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1340" t="28438" r="12458" b="24258"/>
          <a:stretch/>
        </p:blipFill>
        <p:spPr>
          <a:xfrm>
            <a:off x="199580" y="1279548"/>
            <a:ext cx="6762972" cy="324409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9570" t="27292" r="11974" b="24258"/>
          <a:stretch/>
        </p:blipFill>
        <p:spPr>
          <a:xfrm>
            <a:off x="6713021" y="4054784"/>
            <a:ext cx="5414849" cy="2583934"/>
          </a:xfrm>
          <a:prstGeom prst="rect">
            <a:avLst/>
          </a:prstGeom>
        </p:spPr>
      </p:pic>
      <p:sp>
        <p:nvSpPr>
          <p:cNvPr id="3" name="TextBox 2"/>
          <p:cNvSpPr txBox="1"/>
          <p:nvPr/>
        </p:nvSpPr>
        <p:spPr>
          <a:xfrm>
            <a:off x="2759825" y="5702531"/>
            <a:ext cx="3311612" cy="369332"/>
          </a:xfrm>
          <a:prstGeom prst="rect">
            <a:avLst/>
          </a:prstGeom>
          <a:noFill/>
        </p:spPr>
        <p:txBody>
          <a:bodyPr wrap="none" rtlCol="0">
            <a:spAutoFit/>
          </a:bodyPr>
          <a:lstStyle/>
          <a:p>
            <a:r>
              <a:rPr lang="en-US" dirty="0"/>
              <a:t>With apologies to Nikki and Jorge</a:t>
            </a:r>
          </a:p>
        </p:txBody>
      </p:sp>
    </p:spTree>
    <p:extLst>
      <p:ext uri="{BB962C8B-B14F-4D97-AF65-F5344CB8AC3E}">
        <p14:creationId xmlns:p14="http://schemas.microsoft.com/office/powerpoint/2010/main" val="15593405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200" dirty="0"/>
              <a:t>The El Nino-La Nina cycle and carbon</a:t>
            </a:r>
          </a:p>
        </p:txBody>
      </p:sp>
      <p:pic>
        <p:nvPicPr>
          <p:cNvPr id="4" name="chart"/>
          <p:cNvPicPr>
            <a:picLocks noChangeAspect="1"/>
          </p:cNvPicPr>
          <p:nvPr/>
        </p:nvPicPr>
        <p:blipFill>
          <a:blip r:embed="rId2"/>
          <a:stretch>
            <a:fillRect/>
          </a:stretch>
        </p:blipFill>
        <p:spPr>
          <a:xfrm>
            <a:off x="2445488" y="1322528"/>
            <a:ext cx="6974243" cy="418034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92177" y="5134708"/>
            <a:ext cx="1640232" cy="139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xmlns="" id="{0B458561-4FD3-194A-920D-8B3186C28886}"/>
              </a:ext>
            </a:extLst>
          </p:cNvPr>
          <p:cNvSpPr txBox="1"/>
          <p:nvPr/>
        </p:nvSpPr>
        <p:spPr>
          <a:xfrm>
            <a:off x="2898894" y="5832148"/>
            <a:ext cx="6067430" cy="369332"/>
          </a:xfrm>
          <a:prstGeom prst="rect">
            <a:avLst/>
          </a:prstGeom>
          <a:noFill/>
        </p:spPr>
        <p:txBody>
          <a:bodyPr wrap="none" rtlCol="0">
            <a:spAutoFit/>
          </a:bodyPr>
          <a:lstStyle/>
          <a:p>
            <a:r>
              <a:rPr lang="en-US" dirty="0"/>
              <a:t>The airborne fraction=  atmospheric increase/human emissions</a:t>
            </a:r>
          </a:p>
        </p:txBody>
      </p:sp>
    </p:spTree>
    <p:extLst>
      <p:ext uri="{BB962C8B-B14F-4D97-AF65-F5344CB8AC3E}">
        <p14:creationId xmlns:p14="http://schemas.microsoft.com/office/powerpoint/2010/main" val="433804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12189561" cy="5215467"/>
          </a:xfrm>
          <a:prstGeom prst="rect">
            <a:avLst/>
          </a:prstGeom>
        </p:spPr>
      </p:pic>
      <p:sp>
        <p:nvSpPr>
          <p:cNvPr id="5" name="TextBox 4"/>
          <p:cNvSpPr txBox="1"/>
          <p:nvPr/>
        </p:nvSpPr>
        <p:spPr>
          <a:xfrm>
            <a:off x="3313616" y="5215467"/>
            <a:ext cx="5236946" cy="1446550"/>
          </a:xfrm>
          <a:prstGeom prst="rect">
            <a:avLst/>
          </a:prstGeom>
          <a:noFill/>
        </p:spPr>
        <p:txBody>
          <a:bodyPr wrap="none" rtlCol="0">
            <a:spAutoFit/>
          </a:bodyPr>
          <a:lstStyle/>
          <a:p>
            <a:pPr algn="ctr"/>
            <a:r>
              <a:rPr lang="en-US" sz="3200" dirty="0"/>
              <a:t>Dissecting the  ENSO :</a:t>
            </a:r>
          </a:p>
          <a:p>
            <a:pPr algn="ctr"/>
            <a:r>
              <a:rPr lang="en-US" sz="3200" dirty="0"/>
              <a:t>Results from OCO-2</a:t>
            </a:r>
          </a:p>
          <a:p>
            <a:pPr algn="ctr"/>
            <a:r>
              <a:rPr lang="en-US" sz="2400" dirty="0"/>
              <a:t>(Chatterjee et al, and Liu et al, in review)</a:t>
            </a:r>
          </a:p>
        </p:txBody>
      </p:sp>
    </p:spTree>
    <p:extLst>
      <p:ext uri="{BB962C8B-B14F-4D97-AF65-F5344CB8AC3E}">
        <p14:creationId xmlns:p14="http://schemas.microsoft.com/office/powerpoint/2010/main" val="3770217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065" y="182246"/>
            <a:ext cx="10515600" cy="1325563"/>
          </a:xfrm>
        </p:spPr>
        <p:txBody>
          <a:bodyPr>
            <a:noAutofit/>
          </a:bodyPr>
          <a:lstStyle/>
          <a:p>
            <a:pPr algn="ctr"/>
            <a:r>
              <a:rPr lang="en-US" sz="3200" dirty="0"/>
              <a:t>The Earth System </a:t>
            </a:r>
            <a:r>
              <a:rPr lang="en-US" sz="3200" i="1" dirty="0"/>
              <a:t>translates</a:t>
            </a:r>
            <a:r>
              <a:rPr lang="en-US" sz="3200" dirty="0"/>
              <a:t> CO</a:t>
            </a:r>
            <a:r>
              <a:rPr lang="en-US" sz="3200" baseline="-25000" dirty="0"/>
              <a:t>2</a:t>
            </a:r>
            <a:r>
              <a:rPr lang="en-US" sz="3200" dirty="0"/>
              <a:t> </a:t>
            </a:r>
            <a:r>
              <a:rPr lang="en-US" sz="3200" u="sng" dirty="0"/>
              <a:t>emissions</a:t>
            </a:r>
            <a:r>
              <a:rPr lang="en-US" sz="3200" dirty="0"/>
              <a:t> into </a:t>
            </a:r>
            <a:r>
              <a:rPr lang="en-US" sz="3200" u="sng" dirty="0"/>
              <a:t>concentrations, </a:t>
            </a:r>
            <a:r>
              <a:rPr lang="en-US" sz="3200" dirty="0"/>
              <a:t>affecting </a:t>
            </a:r>
            <a:r>
              <a:rPr lang="en-US" sz="3200" u="sng" dirty="0"/>
              <a:t>climate (2010-2013 budget)</a:t>
            </a:r>
            <a:r>
              <a:rPr lang="en-US" sz="3200" dirty="0"/>
              <a:t>.</a:t>
            </a:r>
          </a:p>
        </p:txBody>
      </p:sp>
      <p:pic>
        <p:nvPicPr>
          <p:cNvPr id="4" name="Picture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75552" y="5151333"/>
            <a:ext cx="1640232" cy="139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p:nvPr/>
        </p:nvPicPr>
        <p:blipFill>
          <a:blip r:embed="rId4"/>
          <a:stretch>
            <a:fillRect/>
          </a:stretch>
        </p:blipFill>
        <p:spPr>
          <a:xfrm>
            <a:off x="2128058" y="1507809"/>
            <a:ext cx="7576625" cy="4892991"/>
          </a:xfrm>
          <a:prstGeom prst="rect">
            <a:avLst/>
          </a:prstGeom>
        </p:spPr>
      </p:pic>
    </p:spTree>
    <p:extLst>
      <p:ext uri="{BB962C8B-B14F-4D97-AF65-F5344CB8AC3E}">
        <p14:creationId xmlns:p14="http://schemas.microsoft.com/office/powerpoint/2010/main" val="9066223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sz="quarter"/>
          </p:nvPr>
        </p:nvSpPr>
        <p:spPr>
          <a:xfrm>
            <a:off x="464575" y="1025616"/>
            <a:ext cx="11387136" cy="341314"/>
          </a:xfrm>
        </p:spPr>
        <p:txBody>
          <a:bodyPr>
            <a:noAutofit/>
          </a:bodyPr>
          <a:lstStyle/>
          <a:p>
            <a:r>
              <a:rPr lang="en-US" sz="2800" dirty="0">
                <a:latin typeface="+mn-lt"/>
              </a:rPr>
              <a:t>El Niño forcing and response differs between the three tropical continents</a:t>
            </a:r>
            <a:br>
              <a:rPr lang="en-US" sz="2800" dirty="0">
                <a:latin typeface="+mn-lt"/>
              </a:rPr>
            </a:br>
            <a:endParaRPr lang="en-US" sz="2800" dirty="0">
              <a:latin typeface="+mn-lt"/>
            </a:endParaRPr>
          </a:p>
        </p:txBody>
      </p:sp>
      <p:pic>
        <p:nvPicPr>
          <p:cNvPr id="4" name="Picture 3"/>
          <p:cNvPicPr>
            <a:picLocks noChangeAspect="1"/>
          </p:cNvPicPr>
          <p:nvPr/>
        </p:nvPicPr>
        <p:blipFill>
          <a:blip r:embed="rId2"/>
          <a:stretch>
            <a:fillRect/>
          </a:stretch>
        </p:blipFill>
        <p:spPr>
          <a:xfrm>
            <a:off x="1814975" y="650264"/>
            <a:ext cx="8686337" cy="5479074"/>
          </a:xfrm>
          <a:prstGeom prst="rect">
            <a:avLst/>
          </a:prstGeom>
        </p:spPr>
      </p:pic>
      <p:sp>
        <p:nvSpPr>
          <p:cNvPr id="5" name="TextBox 4"/>
          <p:cNvSpPr txBox="1"/>
          <p:nvPr/>
        </p:nvSpPr>
        <p:spPr>
          <a:xfrm>
            <a:off x="9686925" y="4549676"/>
            <a:ext cx="2505075" cy="2308324"/>
          </a:xfrm>
          <a:prstGeom prst="rect">
            <a:avLst/>
          </a:prstGeom>
          <a:noFill/>
        </p:spPr>
        <p:txBody>
          <a:bodyPr wrap="square" rtlCol="0">
            <a:spAutoFit/>
          </a:bodyPr>
          <a:lstStyle/>
          <a:p>
            <a:r>
              <a:rPr lang="en-US" sz="1200" b="1" dirty="0"/>
              <a:t>Contrasting carbon cycle responses of the tropical continents to the 2015 El Niño</a:t>
            </a:r>
            <a:endParaRPr lang="en-US" sz="1200" dirty="0"/>
          </a:p>
          <a:p>
            <a:r>
              <a:rPr lang="en-US" sz="1200" dirty="0" err="1"/>
              <a:t>Junjie</a:t>
            </a:r>
            <a:r>
              <a:rPr lang="en-US" sz="1200" dirty="0"/>
              <a:t> Liu1*, Kevin W. Bowman1, David Schimel1, Nicolas C. Parazoo1, </a:t>
            </a:r>
            <a:r>
              <a:rPr lang="en-US" sz="1200" dirty="0" err="1"/>
              <a:t>Zhe</a:t>
            </a:r>
            <a:r>
              <a:rPr lang="en-US" sz="1200" dirty="0"/>
              <a:t> Jiang2, </a:t>
            </a:r>
            <a:r>
              <a:rPr lang="en-US" sz="1200" dirty="0" err="1"/>
              <a:t>Meemong</a:t>
            </a:r>
            <a:r>
              <a:rPr lang="en-US" sz="1200" dirty="0"/>
              <a:t> Lee1, A. Anthony Bloom1, Debra Wunch3, Christian Frankenberg1, 4, Ying Sun1, Chris O’Dell5, Kevin R. Gurney6, Dimitris Menemenlis1, Michelle Girerach1, David Crisp1, and Annmarie Eldering1</a:t>
            </a:r>
          </a:p>
        </p:txBody>
      </p:sp>
      <p:sp>
        <p:nvSpPr>
          <p:cNvPr id="6" name="TextBox 5"/>
          <p:cNvSpPr txBox="1"/>
          <p:nvPr/>
        </p:nvSpPr>
        <p:spPr>
          <a:xfrm>
            <a:off x="464575" y="6129338"/>
            <a:ext cx="1768369" cy="369332"/>
          </a:xfrm>
          <a:prstGeom prst="rect">
            <a:avLst/>
          </a:prstGeom>
          <a:noFill/>
        </p:spPr>
        <p:txBody>
          <a:bodyPr wrap="none" rtlCol="0">
            <a:spAutoFit/>
          </a:bodyPr>
          <a:lstStyle/>
          <a:p>
            <a:r>
              <a:rPr lang="en-US" b="1" dirty="0"/>
              <a:t>CMS-Flux results</a:t>
            </a:r>
          </a:p>
        </p:txBody>
      </p:sp>
      <p:pic>
        <p:nvPicPr>
          <p:cNvPr id="7"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6598" y="135315"/>
            <a:ext cx="1006875" cy="85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4"/>
          <a:stretch>
            <a:fillRect/>
          </a:stretch>
        </p:blipFill>
        <p:spPr>
          <a:xfrm>
            <a:off x="1125" y="0"/>
            <a:ext cx="926899" cy="791255"/>
          </a:xfrm>
          <a:prstGeom prst="rect">
            <a:avLst/>
          </a:prstGeom>
        </p:spPr>
      </p:pic>
    </p:spTree>
    <p:extLst>
      <p:ext uri="{BB962C8B-B14F-4D97-AF65-F5344CB8AC3E}">
        <p14:creationId xmlns:p14="http://schemas.microsoft.com/office/powerpoint/2010/main" val="3660597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a:srcRect t="22352" b="13295"/>
          <a:stretch/>
        </p:blipFill>
        <p:spPr>
          <a:xfrm>
            <a:off x="-2881105" y="0"/>
            <a:ext cx="15959138" cy="6858000"/>
          </a:xfrm>
          <a:prstGeom prst="rect">
            <a:avLst/>
          </a:prstGeom>
        </p:spPr>
      </p:pic>
      <p:graphicFrame>
        <p:nvGraphicFramePr>
          <p:cNvPr id="10" name="Table 9"/>
          <p:cNvGraphicFramePr>
            <a:graphicFrameLocks noGrp="1"/>
          </p:cNvGraphicFramePr>
          <p:nvPr>
            <p:extLst/>
          </p:nvPr>
        </p:nvGraphicFramePr>
        <p:xfrm>
          <a:off x="2843212" y="1371600"/>
          <a:ext cx="6543675" cy="5285400"/>
        </p:xfrm>
        <a:graphic>
          <a:graphicData uri="http://schemas.openxmlformats.org/drawingml/2006/table">
            <a:tbl>
              <a:tblPr firstRow="1" bandRow="1">
                <a:tableStyleId>{5C22544A-7EE6-4342-B048-85BDC9FD1C3A}</a:tableStyleId>
              </a:tblPr>
              <a:tblGrid>
                <a:gridCol w="2181225">
                  <a:extLst>
                    <a:ext uri="{9D8B030D-6E8A-4147-A177-3AD203B41FA5}">
                      <a16:colId xmlns:a16="http://schemas.microsoft.com/office/drawing/2014/main" xmlns="" val="20000"/>
                    </a:ext>
                  </a:extLst>
                </a:gridCol>
                <a:gridCol w="2181225">
                  <a:extLst>
                    <a:ext uri="{9D8B030D-6E8A-4147-A177-3AD203B41FA5}">
                      <a16:colId xmlns:a16="http://schemas.microsoft.com/office/drawing/2014/main" xmlns="" val="20001"/>
                    </a:ext>
                  </a:extLst>
                </a:gridCol>
                <a:gridCol w="2181225">
                  <a:extLst>
                    <a:ext uri="{9D8B030D-6E8A-4147-A177-3AD203B41FA5}">
                      <a16:colId xmlns:a16="http://schemas.microsoft.com/office/drawing/2014/main" xmlns="" val="20002"/>
                    </a:ext>
                  </a:extLst>
                </a:gridCol>
              </a:tblGrid>
              <a:tr h="612798">
                <a:tc gridSpan="3">
                  <a:txBody>
                    <a:bodyPr/>
                    <a:lstStyle/>
                    <a:p>
                      <a:pPr algn="ctr"/>
                      <a:r>
                        <a:rPr lang="en-US" dirty="0"/>
                        <a:t>Why</a:t>
                      </a:r>
                      <a:r>
                        <a:rPr lang="en-US" baseline="0" dirty="0"/>
                        <a:t> do carbon cycle responses (GPP, </a:t>
                      </a:r>
                      <a:r>
                        <a:rPr lang="en-US" baseline="0" dirty="0" err="1"/>
                        <a:t>R</a:t>
                      </a:r>
                      <a:r>
                        <a:rPr lang="en-US" baseline="-25000" dirty="0" err="1"/>
                        <a:t>eco</a:t>
                      </a:r>
                      <a:r>
                        <a:rPr lang="en-US" baseline="0" dirty="0"/>
                        <a:t>, Fire) vary between continents?</a:t>
                      </a:r>
                      <a:endParaRPr lang="en-US" dirty="0"/>
                    </a:p>
                  </a:txBody>
                  <a:tcPr>
                    <a:solidFill>
                      <a:schemeClr val="accent6">
                        <a:lumMod val="75000"/>
                      </a:schemeClr>
                    </a:solidFill>
                  </a:tcPr>
                </a:tc>
                <a:tc hMerge="1">
                  <a:txBody>
                    <a:bodyPr/>
                    <a:lstStyle/>
                    <a:p>
                      <a:endParaRPr lang="en-US" dirty="0"/>
                    </a:p>
                  </a:txBody>
                  <a:tcPr/>
                </a:tc>
                <a:tc hMerge="1">
                  <a:txBody>
                    <a:bodyPr/>
                    <a:lstStyle/>
                    <a:p>
                      <a:pPr algn="ctr"/>
                      <a:endParaRPr lang="en-US" dirty="0"/>
                    </a:p>
                  </a:txBody>
                  <a:tcPr>
                    <a:solidFill>
                      <a:schemeClr val="accent6">
                        <a:lumMod val="75000"/>
                      </a:schemeClr>
                    </a:solidFill>
                  </a:tcPr>
                </a:tc>
                <a:extLst>
                  <a:ext uri="{0D108BD9-81ED-4DB2-BD59-A6C34878D82A}">
                    <a16:rowId xmlns:a16="http://schemas.microsoft.com/office/drawing/2014/main" xmlns="" val="10000"/>
                  </a:ext>
                </a:extLst>
              </a:tr>
              <a:tr h="713400">
                <a:tc>
                  <a:txBody>
                    <a:bodyPr/>
                    <a:lstStyle/>
                    <a:p>
                      <a:pPr algn="ctr"/>
                      <a:r>
                        <a:rPr lang="en-US" sz="1600" u="sng" dirty="0"/>
                        <a:t>Source of variation</a:t>
                      </a:r>
                    </a:p>
                  </a:txBody>
                  <a:tcPr>
                    <a:solidFill>
                      <a:schemeClr val="accent6">
                        <a:lumMod val="60000"/>
                        <a:lumOff val="40000"/>
                      </a:schemeClr>
                    </a:solidFill>
                  </a:tcPr>
                </a:tc>
                <a:tc>
                  <a:txBody>
                    <a:bodyPr/>
                    <a:lstStyle/>
                    <a:p>
                      <a:pPr algn="ctr"/>
                      <a:r>
                        <a:rPr lang="en-US" sz="1600" u="sng" dirty="0"/>
                        <a:t>Approach</a:t>
                      </a:r>
                    </a:p>
                  </a:txBody>
                  <a:tcPr>
                    <a:solidFill>
                      <a:schemeClr val="accent6">
                        <a:lumMod val="60000"/>
                        <a:lumOff val="40000"/>
                      </a:schemeClr>
                    </a:solidFill>
                  </a:tcPr>
                </a:tc>
                <a:tc>
                  <a:txBody>
                    <a:bodyPr/>
                    <a:lstStyle/>
                    <a:p>
                      <a:pPr algn="ctr"/>
                      <a:r>
                        <a:rPr lang="en-US" sz="1600" u="sng" dirty="0"/>
                        <a:t>Key observables</a:t>
                      </a:r>
                    </a:p>
                  </a:txBody>
                  <a:tcPr>
                    <a:solidFill>
                      <a:schemeClr val="accent6">
                        <a:lumMod val="60000"/>
                        <a:lumOff val="40000"/>
                      </a:schemeClr>
                    </a:solidFill>
                  </a:tcPr>
                </a:tc>
                <a:extLst>
                  <a:ext uri="{0D108BD9-81ED-4DB2-BD59-A6C34878D82A}">
                    <a16:rowId xmlns:a16="http://schemas.microsoft.com/office/drawing/2014/main" xmlns="" val="10001"/>
                  </a:ext>
                </a:extLst>
              </a:tr>
              <a:tr h="1021331">
                <a:tc>
                  <a:txBody>
                    <a:bodyPr/>
                    <a:lstStyle/>
                    <a:p>
                      <a:r>
                        <a:rPr lang="en-US" sz="1600" b="1" dirty="0"/>
                        <a:t>Climate</a:t>
                      </a:r>
                      <a:r>
                        <a:rPr lang="en-US" sz="1600" dirty="0"/>
                        <a:t>:</a:t>
                      </a:r>
                      <a:r>
                        <a:rPr lang="en-US" sz="1600" baseline="0" dirty="0"/>
                        <a:t> Does flux vary a</a:t>
                      </a:r>
                      <a:r>
                        <a:rPr lang="en-US" sz="1600" dirty="0"/>
                        <a:t>s</a:t>
                      </a:r>
                      <a:r>
                        <a:rPr lang="en-US" sz="1600" baseline="0" dirty="0"/>
                        <a:t> a response to varying climate?</a:t>
                      </a:r>
                      <a:endParaRPr lang="en-US" sz="1600" dirty="0"/>
                    </a:p>
                  </a:txBody>
                  <a:tcPr>
                    <a:solidFill>
                      <a:schemeClr val="accent6">
                        <a:lumMod val="60000"/>
                        <a:lumOff val="40000"/>
                      </a:schemeClr>
                    </a:solidFill>
                  </a:tcPr>
                </a:tc>
                <a:tc>
                  <a:txBody>
                    <a:bodyPr/>
                    <a:lstStyle/>
                    <a:p>
                      <a:r>
                        <a:rPr lang="en-US" sz="1600" dirty="0"/>
                        <a:t>Quantify</a:t>
                      </a:r>
                      <a:r>
                        <a:rPr lang="en-US" sz="1600" baseline="0" dirty="0"/>
                        <a:t> fluxes on climate anomaly time/space scales over time.</a:t>
                      </a:r>
                      <a:endParaRPr lang="en-US" sz="1600" dirty="0"/>
                    </a:p>
                  </a:txBody>
                  <a:tcPr>
                    <a:solidFill>
                      <a:schemeClr val="accent6">
                        <a:lumMod val="60000"/>
                        <a:lumOff val="40000"/>
                      </a:schemeClr>
                    </a:solidFill>
                  </a:tcPr>
                </a:tc>
                <a:tc>
                  <a:txBody>
                    <a:bodyPr/>
                    <a:lstStyle/>
                    <a:p>
                      <a:r>
                        <a:rPr lang="en-US" sz="1600" dirty="0"/>
                        <a:t>Flux</a:t>
                      </a:r>
                      <a:r>
                        <a:rPr lang="en-US" sz="1600" baseline="0" dirty="0"/>
                        <a:t> and Climate</a:t>
                      </a:r>
                      <a:endParaRPr lang="en-US" sz="1600" dirty="0"/>
                    </a:p>
                  </a:txBody>
                  <a:tcPr>
                    <a:solidFill>
                      <a:schemeClr val="accent6">
                        <a:lumMod val="60000"/>
                        <a:lumOff val="40000"/>
                      </a:schemeClr>
                    </a:solidFill>
                  </a:tcPr>
                </a:tc>
                <a:extLst>
                  <a:ext uri="{0D108BD9-81ED-4DB2-BD59-A6C34878D82A}">
                    <a16:rowId xmlns:a16="http://schemas.microsoft.com/office/drawing/2014/main" xmlns="" val="10002"/>
                  </a:ext>
                </a:extLst>
              </a:tr>
              <a:tr h="1254778">
                <a:tc>
                  <a:txBody>
                    <a:bodyPr/>
                    <a:lstStyle/>
                    <a:p>
                      <a:r>
                        <a:rPr lang="en-US" sz="1600" b="1" dirty="0"/>
                        <a:t>Disturbance and land use: </a:t>
                      </a:r>
                      <a:r>
                        <a:rPr lang="en-US" sz="1600" b="0" dirty="0"/>
                        <a:t>Does flux</a:t>
                      </a:r>
                      <a:r>
                        <a:rPr lang="en-US" sz="1600" b="0" baseline="0" dirty="0"/>
                        <a:t> vary </a:t>
                      </a:r>
                      <a:r>
                        <a:rPr lang="en-US" sz="1600" b="0" dirty="0"/>
                        <a:t>b</a:t>
                      </a:r>
                      <a:r>
                        <a:rPr lang="en-US" sz="1600" dirty="0"/>
                        <a:t>ecause of vulnerability established by</a:t>
                      </a:r>
                      <a:r>
                        <a:rPr lang="en-US" sz="1600" baseline="0" dirty="0"/>
                        <a:t> </a:t>
                      </a:r>
                      <a:r>
                        <a:rPr lang="en-US" sz="1600" dirty="0"/>
                        <a:t>prior disturbance regime?</a:t>
                      </a:r>
                    </a:p>
                  </a:txBody>
                  <a:tcPr>
                    <a:solidFill>
                      <a:schemeClr val="accent6">
                        <a:lumMod val="60000"/>
                        <a:lumOff val="40000"/>
                      </a:schemeClr>
                    </a:solidFill>
                  </a:tcPr>
                </a:tc>
                <a:tc>
                  <a:txBody>
                    <a:bodyPr/>
                    <a:lstStyle/>
                    <a:p>
                      <a:r>
                        <a:rPr lang="en-US" sz="1600" dirty="0"/>
                        <a:t>Quantify fluxes on disturbance</a:t>
                      </a:r>
                      <a:r>
                        <a:rPr lang="en-US" sz="1600" baseline="0" dirty="0"/>
                        <a:t> spatial scales over time.</a:t>
                      </a:r>
                      <a:endParaRPr lang="en-US" sz="1600" dirty="0"/>
                    </a:p>
                  </a:txBody>
                  <a:tcPr>
                    <a:solidFill>
                      <a:schemeClr val="accent6">
                        <a:lumMod val="60000"/>
                        <a:lumOff val="40000"/>
                      </a:schemeClr>
                    </a:solidFill>
                  </a:tcPr>
                </a:tc>
                <a:tc>
                  <a:txBody>
                    <a:bodyPr/>
                    <a:lstStyle/>
                    <a:p>
                      <a:r>
                        <a:rPr lang="en-US" sz="1600" dirty="0"/>
                        <a:t>Flux and Ecosystem</a:t>
                      </a:r>
                      <a:r>
                        <a:rPr lang="en-US" sz="1600" baseline="0" dirty="0"/>
                        <a:t> S</a:t>
                      </a:r>
                      <a:r>
                        <a:rPr lang="en-US" sz="1600" dirty="0"/>
                        <a:t>tructure</a:t>
                      </a:r>
                    </a:p>
                  </a:txBody>
                  <a:tcPr>
                    <a:solidFill>
                      <a:schemeClr val="accent6">
                        <a:lumMod val="60000"/>
                        <a:lumOff val="40000"/>
                      </a:schemeClr>
                    </a:solidFill>
                  </a:tcPr>
                </a:tc>
                <a:extLst>
                  <a:ext uri="{0D108BD9-81ED-4DB2-BD59-A6C34878D82A}">
                    <a16:rowId xmlns:a16="http://schemas.microsoft.com/office/drawing/2014/main" xmlns="" val="10003"/>
                  </a:ext>
                </a:extLst>
              </a:tr>
              <a:tr h="1355457">
                <a:tc>
                  <a:txBody>
                    <a:bodyPr/>
                    <a:lstStyle/>
                    <a:p>
                      <a:r>
                        <a:rPr lang="en-US" sz="1600" b="1" dirty="0"/>
                        <a:t>Environment</a:t>
                      </a:r>
                      <a:r>
                        <a:rPr lang="en-US" sz="1600" b="1" baseline="0" dirty="0"/>
                        <a:t> and evolution: </a:t>
                      </a:r>
                      <a:r>
                        <a:rPr lang="en-US" sz="1600" b="0" baseline="0" dirty="0"/>
                        <a:t>Do fluxes vary b</a:t>
                      </a:r>
                      <a:r>
                        <a:rPr lang="en-US" sz="1600" dirty="0"/>
                        <a:t>ecause of inherent</a:t>
                      </a:r>
                      <a:r>
                        <a:rPr lang="en-US" sz="1600" baseline="0" dirty="0"/>
                        <a:t> ecosystem and </a:t>
                      </a:r>
                      <a:r>
                        <a:rPr lang="en-US" sz="1600" baseline="0" dirty="0" err="1"/>
                        <a:t>phytogeographic</a:t>
                      </a:r>
                      <a:r>
                        <a:rPr lang="en-US" sz="1600" baseline="0" dirty="0"/>
                        <a:t> characteristics?</a:t>
                      </a:r>
                      <a:endParaRPr lang="en-US" sz="1600" dirty="0"/>
                    </a:p>
                  </a:txBody>
                  <a:tcPr>
                    <a:solidFill>
                      <a:schemeClr val="accent6">
                        <a:lumMod val="60000"/>
                        <a:lumOff val="40000"/>
                      </a:schemeClr>
                    </a:solidFill>
                  </a:tcPr>
                </a:tc>
                <a:tc>
                  <a:txBody>
                    <a:bodyPr/>
                    <a:lstStyle/>
                    <a:p>
                      <a:r>
                        <a:rPr lang="en-US" sz="1600" dirty="0"/>
                        <a:t>Quantify fluxes over time in regions</a:t>
                      </a:r>
                      <a:r>
                        <a:rPr lang="en-US" sz="1600" baseline="0" dirty="0"/>
                        <a:t> varying in functional and phytogeography.</a:t>
                      </a:r>
                      <a:endParaRPr lang="en-US" sz="1600" dirty="0"/>
                    </a:p>
                  </a:txBody>
                  <a:tcPr>
                    <a:solidFill>
                      <a:schemeClr val="accent6">
                        <a:lumMod val="60000"/>
                        <a:lumOff val="40000"/>
                      </a:schemeClr>
                    </a:solidFill>
                  </a:tcPr>
                </a:tc>
                <a:tc>
                  <a:txBody>
                    <a:bodyPr/>
                    <a:lstStyle/>
                    <a:p>
                      <a:r>
                        <a:rPr lang="en-US" sz="1600" dirty="0"/>
                        <a:t>Flux, Ecosystem Structure and Biodiversity</a:t>
                      </a:r>
                    </a:p>
                  </a:txBody>
                  <a:tcPr>
                    <a:solidFill>
                      <a:schemeClr val="accent6">
                        <a:lumMod val="60000"/>
                        <a:lumOff val="40000"/>
                      </a:schemeClr>
                    </a:solidFill>
                  </a:tcPr>
                </a:tc>
                <a:extLst>
                  <a:ext uri="{0D108BD9-81ED-4DB2-BD59-A6C34878D82A}">
                    <a16:rowId xmlns:a16="http://schemas.microsoft.com/office/drawing/2014/main" xmlns="" val="10004"/>
                  </a:ext>
                </a:extLst>
              </a:tr>
            </a:tbl>
          </a:graphicData>
        </a:graphic>
      </p:graphicFrame>
      <p:sp>
        <p:nvSpPr>
          <p:cNvPr id="11" name="TextBox 10"/>
          <p:cNvSpPr txBox="1"/>
          <p:nvPr/>
        </p:nvSpPr>
        <p:spPr>
          <a:xfrm>
            <a:off x="156743" y="177176"/>
            <a:ext cx="11616578" cy="738664"/>
          </a:xfrm>
          <a:prstGeom prst="rect">
            <a:avLst/>
          </a:prstGeom>
          <a:solidFill>
            <a:schemeClr val="accent6">
              <a:lumMod val="75000"/>
            </a:schemeClr>
          </a:solidFill>
        </p:spPr>
        <p:txBody>
          <a:bodyPr wrap="none" rtlCol="0">
            <a:spAutoFit/>
          </a:bodyPr>
          <a:lstStyle/>
          <a:p>
            <a:r>
              <a:rPr lang="en-US" sz="2400" dirty="0">
                <a:solidFill>
                  <a:schemeClr val="bg1"/>
                </a:solidFill>
                <a:latin typeface="Arial" charset="0"/>
                <a:ea typeface="Arial" charset="0"/>
                <a:cs typeface="Arial" charset="0"/>
              </a:rPr>
              <a:t>Biogeochemical responses are dominated by different processes on each continent.</a:t>
            </a:r>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40919" y="2089426"/>
            <a:ext cx="1006875" cy="85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4"/>
          <a:stretch>
            <a:fillRect/>
          </a:stretch>
        </p:blipFill>
        <p:spPr>
          <a:xfrm>
            <a:off x="-2460943" y="5035114"/>
            <a:ext cx="926899" cy="791255"/>
          </a:xfrm>
          <a:prstGeom prst="rect">
            <a:avLst/>
          </a:prstGeom>
        </p:spPr>
      </p:pic>
      <p:pic>
        <p:nvPicPr>
          <p:cNvPr id="7" name="Picture 4"/>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392177" y="5134708"/>
            <a:ext cx="1640232" cy="139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29860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sz="quarter"/>
          </p:nvPr>
        </p:nvSpPr>
        <p:spPr>
          <a:xfrm>
            <a:off x="2220077" y="2610195"/>
            <a:ext cx="7821083" cy="1629295"/>
          </a:xfrm>
        </p:spPr>
        <p:txBody>
          <a:bodyPr>
            <a:normAutofit/>
          </a:bodyPr>
          <a:lstStyle/>
          <a:p>
            <a:pPr algn="ctr"/>
            <a:endParaRPr lang="en-US" dirty="0"/>
          </a:p>
        </p:txBody>
      </p:sp>
      <p:pic>
        <p:nvPicPr>
          <p:cNvPr id="4" name="Picture 3">
            <a:extLst>
              <a:ext uri="{FF2B5EF4-FFF2-40B4-BE49-F238E27FC236}">
                <a16:creationId xmlns:a16="http://schemas.microsoft.com/office/drawing/2014/main" xmlns="" id="{0669C745-2AC6-B047-AE8F-632E94038C76}"/>
              </a:ext>
            </a:extLst>
          </p:cNvPr>
          <p:cNvPicPr>
            <a:picLocks noChangeAspect="1"/>
          </p:cNvPicPr>
          <p:nvPr/>
        </p:nvPicPr>
        <p:blipFill>
          <a:blip r:embed="rId2"/>
          <a:stretch>
            <a:fillRect/>
          </a:stretch>
        </p:blipFill>
        <p:spPr>
          <a:xfrm>
            <a:off x="2286000" y="503570"/>
            <a:ext cx="7620000" cy="5765800"/>
          </a:xfrm>
          <a:prstGeom prst="rect">
            <a:avLst/>
          </a:prstGeom>
        </p:spPr>
      </p:pic>
    </p:spTree>
    <p:extLst>
      <p:ext uri="{BB962C8B-B14F-4D97-AF65-F5344CB8AC3E}">
        <p14:creationId xmlns:p14="http://schemas.microsoft.com/office/powerpoint/2010/main" val="7120676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sz="quarter"/>
          </p:nvPr>
        </p:nvSpPr>
        <p:spPr>
          <a:xfrm>
            <a:off x="2220077" y="2610195"/>
            <a:ext cx="7821083" cy="1629295"/>
          </a:xfrm>
        </p:spPr>
        <p:txBody>
          <a:bodyPr>
            <a:normAutofit/>
          </a:bodyPr>
          <a:lstStyle/>
          <a:p>
            <a:pPr algn="ctr"/>
            <a:endParaRPr lang="en-US" dirty="0"/>
          </a:p>
        </p:txBody>
      </p:sp>
    </p:spTree>
    <p:extLst>
      <p:ext uri="{BB962C8B-B14F-4D97-AF65-F5344CB8AC3E}">
        <p14:creationId xmlns:p14="http://schemas.microsoft.com/office/powerpoint/2010/main" val="4108195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6"/>
          <p:cNvGrpSpPr/>
          <p:nvPr/>
        </p:nvGrpSpPr>
        <p:grpSpPr>
          <a:xfrm>
            <a:off x="1863573" y="2882434"/>
            <a:ext cx="2109715" cy="3485711"/>
            <a:chOff x="274676" y="2667000"/>
            <a:chExt cx="2075391" cy="3429000"/>
          </a:xfrm>
        </p:grpSpPr>
        <p:pic>
          <p:nvPicPr>
            <p:cNvPr id="184" name="Picture 65" descr="Mt_San_Antoiio_PIA03332"/>
            <p:cNvPicPr>
              <a:picLocks noChangeAspect="1" noChangeArrowheads="1"/>
            </p:cNvPicPr>
            <p:nvPr/>
          </p:nvPicPr>
          <p:blipFill>
            <a:blip r:embed="rId3" cstate="print"/>
            <a:srcRect/>
            <a:stretch>
              <a:fillRect/>
            </a:stretch>
          </p:blipFill>
          <p:spPr bwMode="auto">
            <a:xfrm>
              <a:off x="296444" y="4148917"/>
              <a:ext cx="2053623" cy="1849996"/>
            </a:xfrm>
            <a:prstGeom prst="rect">
              <a:avLst/>
            </a:prstGeom>
            <a:noFill/>
            <a:ln w="9525">
              <a:noFill/>
              <a:miter lim="800000"/>
              <a:headEnd/>
              <a:tailEnd/>
            </a:ln>
          </p:spPr>
        </p:pic>
        <p:sp>
          <p:nvSpPr>
            <p:cNvPr id="185" name="Cloud Callout 184"/>
            <p:cNvSpPr/>
            <p:nvPr/>
          </p:nvSpPr>
          <p:spPr>
            <a:xfrm rot="697574">
              <a:off x="274676" y="5283125"/>
              <a:ext cx="636055" cy="404337"/>
            </a:xfrm>
            <a:prstGeom prst="cloudCallout">
              <a:avLst>
                <a:gd name="adj1" fmla="val -10771"/>
                <a:gd name="adj2" fmla="val 53808"/>
              </a:avLst>
            </a:prstGeom>
            <a:solidFill>
              <a:srgbClr val="FFFFFF">
                <a:alpha val="45000"/>
              </a:srgbClr>
            </a:solidFill>
            <a:ln w="25400" cap="flat" cmpd="sng" algn="ctr">
              <a:noFill/>
              <a:prstDash val="solid"/>
            </a:ln>
            <a:effectLst/>
          </p:spPr>
          <p:txBody>
            <a:bodyPr rtlCol="0" anchor="ctr"/>
            <a:lstStyle/>
            <a:p>
              <a:pPr algn="ctr" defTabSz="979624">
                <a:defRPr/>
              </a:pPr>
              <a:endParaRPr lang="en-US" sz="1929" kern="0" dirty="0">
                <a:solidFill>
                  <a:srgbClr val="FFFFFF"/>
                </a:solidFill>
                <a:latin typeface="Arial"/>
              </a:endParaRPr>
            </a:p>
          </p:txBody>
        </p:sp>
        <p:pic>
          <p:nvPicPr>
            <p:cNvPr id="186" name="Picture 38" descr="C:\Users\dcrisp\Documents\dcrisp\images\Hendrina_power_station.jp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910553" y="5367928"/>
              <a:ext cx="651687" cy="467207"/>
            </a:xfrm>
            <a:prstGeom prst="rect">
              <a:avLst/>
            </a:prstGeom>
            <a:noFill/>
          </p:spPr>
        </p:pic>
        <p:pic>
          <p:nvPicPr>
            <p:cNvPr id="187" name="Picture 66" descr="Mt_San_Antoiio_PIA03332"/>
            <p:cNvPicPr>
              <a:picLocks noChangeAspect="1" noChangeArrowheads="1"/>
            </p:cNvPicPr>
            <p:nvPr/>
          </p:nvPicPr>
          <p:blipFill>
            <a:blip r:embed="rId5" cstate="print"/>
            <a:srcRect/>
            <a:stretch>
              <a:fillRect/>
            </a:stretch>
          </p:blipFill>
          <p:spPr bwMode="auto">
            <a:xfrm>
              <a:off x="296444" y="2667000"/>
              <a:ext cx="2053623" cy="1496852"/>
            </a:xfrm>
            <a:prstGeom prst="rect">
              <a:avLst/>
            </a:prstGeom>
            <a:noFill/>
            <a:ln w="9525">
              <a:noFill/>
              <a:miter lim="800000"/>
              <a:headEnd/>
              <a:tailEnd/>
            </a:ln>
          </p:spPr>
        </p:pic>
        <p:grpSp>
          <p:nvGrpSpPr>
            <p:cNvPr id="3" name="Group 68"/>
            <p:cNvGrpSpPr>
              <a:grpSpLocks/>
            </p:cNvGrpSpPr>
            <p:nvPr/>
          </p:nvGrpSpPr>
          <p:grpSpPr bwMode="auto">
            <a:xfrm>
              <a:off x="865672" y="5923163"/>
              <a:ext cx="854366" cy="172837"/>
              <a:chOff x="2160" y="3630"/>
              <a:chExt cx="858" cy="162"/>
            </a:xfrm>
          </p:grpSpPr>
          <p:sp>
            <p:nvSpPr>
              <p:cNvPr id="189" name="Freeform 69"/>
              <p:cNvSpPr>
                <a:spLocks/>
              </p:cNvSpPr>
              <p:nvPr/>
            </p:nvSpPr>
            <p:spPr bwMode="auto">
              <a:xfrm>
                <a:off x="2358" y="3630"/>
                <a:ext cx="660" cy="3"/>
              </a:xfrm>
              <a:custGeom>
                <a:avLst/>
                <a:gdLst>
                  <a:gd name="T0" fmla="*/ 660 w 660"/>
                  <a:gd name="T1" fmla="*/ 3 h 3"/>
                  <a:gd name="T2" fmla="*/ 0 w 660"/>
                  <a:gd name="T3" fmla="*/ 0 h 3"/>
                  <a:gd name="T4" fmla="*/ 0 60000 65536"/>
                  <a:gd name="T5" fmla="*/ 0 60000 65536"/>
                  <a:gd name="T6" fmla="*/ 0 w 660"/>
                  <a:gd name="T7" fmla="*/ 0 h 3"/>
                  <a:gd name="T8" fmla="*/ 660 w 660"/>
                  <a:gd name="T9" fmla="*/ 3 h 3"/>
                </a:gdLst>
                <a:ahLst/>
                <a:cxnLst>
                  <a:cxn ang="T4">
                    <a:pos x="T0" y="T1"/>
                  </a:cxn>
                  <a:cxn ang="T5">
                    <a:pos x="T2" y="T3"/>
                  </a:cxn>
                </a:cxnLst>
                <a:rect l="T6" t="T7" r="T8" b="T9"/>
                <a:pathLst>
                  <a:path w="660" h="3">
                    <a:moveTo>
                      <a:pt x="660" y="3"/>
                    </a:moveTo>
                    <a:lnTo>
                      <a:pt x="0" y="0"/>
                    </a:lnTo>
                  </a:path>
                </a:pathLst>
              </a:custGeom>
              <a:noFill/>
              <a:ln w="9525">
                <a:solidFill>
                  <a:srgbClr val="808080"/>
                </a:solidFill>
                <a:prstDash val="dash"/>
                <a:round/>
                <a:headEnd/>
                <a:tailEnd/>
              </a:ln>
            </p:spPr>
            <p:txBody>
              <a:bodyPr lIns="103908" tIns="51955" rIns="103908" bIns="51955"/>
              <a:lstStyle/>
              <a:p>
                <a:pPr defTabSz="979624">
                  <a:defRPr/>
                </a:pPr>
                <a:endParaRPr lang="en-US" sz="1929" kern="0" dirty="0">
                  <a:solidFill>
                    <a:sysClr val="windowText" lastClr="000000"/>
                  </a:solidFill>
                </a:endParaRPr>
              </a:p>
            </p:txBody>
          </p:sp>
          <p:sp>
            <p:nvSpPr>
              <p:cNvPr id="190" name="Freeform 70"/>
              <p:cNvSpPr>
                <a:spLocks/>
              </p:cNvSpPr>
              <p:nvPr/>
            </p:nvSpPr>
            <p:spPr bwMode="auto">
              <a:xfrm>
                <a:off x="2160" y="3633"/>
                <a:ext cx="198" cy="159"/>
              </a:xfrm>
              <a:custGeom>
                <a:avLst/>
                <a:gdLst>
                  <a:gd name="T0" fmla="*/ 198 w 198"/>
                  <a:gd name="T1" fmla="*/ 0 h 159"/>
                  <a:gd name="T2" fmla="*/ 0 w 198"/>
                  <a:gd name="T3" fmla="*/ 159 h 159"/>
                  <a:gd name="T4" fmla="*/ 0 60000 65536"/>
                  <a:gd name="T5" fmla="*/ 0 60000 65536"/>
                  <a:gd name="T6" fmla="*/ 0 w 198"/>
                  <a:gd name="T7" fmla="*/ 0 h 159"/>
                  <a:gd name="T8" fmla="*/ 198 w 198"/>
                  <a:gd name="T9" fmla="*/ 159 h 159"/>
                </a:gdLst>
                <a:ahLst/>
                <a:cxnLst>
                  <a:cxn ang="T4">
                    <a:pos x="T0" y="T1"/>
                  </a:cxn>
                  <a:cxn ang="T5">
                    <a:pos x="T2" y="T3"/>
                  </a:cxn>
                </a:cxnLst>
                <a:rect l="T6" t="T7" r="T8" b="T9"/>
                <a:pathLst>
                  <a:path w="198" h="159">
                    <a:moveTo>
                      <a:pt x="198" y="0"/>
                    </a:moveTo>
                    <a:lnTo>
                      <a:pt x="0" y="159"/>
                    </a:lnTo>
                  </a:path>
                </a:pathLst>
              </a:custGeom>
              <a:noFill/>
              <a:ln w="9525">
                <a:solidFill>
                  <a:srgbClr val="808080"/>
                </a:solidFill>
                <a:prstDash val="dash"/>
                <a:round/>
                <a:headEnd/>
                <a:tailEnd/>
              </a:ln>
            </p:spPr>
            <p:txBody>
              <a:bodyPr lIns="103908" tIns="51955" rIns="103908" bIns="51955"/>
              <a:lstStyle/>
              <a:p>
                <a:pPr defTabSz="979624">
                  <a:defRPr/>
                </a:pPr>
                <a:endParaRPr lang="en-US" sz="1929" kern="0" dirty="0">
                  <a:solidFill>
                    <a:sysClr val="windowText" lastClr="000000"/>
                  </a:solidFill>
                </a:endParaRPr>
              </a:p>
            </p:txBody>
          </p:sp>
        </p:grpSp>
        <p:pic>
          <p:nvPicPr>
            <p:cNvPr id="191" name="Picture 7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901954">
              <a:off x="1264091" y="2927993"/>
              <a:ext cx="956051" cy="270991"/>
            </a:xfrm>
            <a:prstGeom prst="rect">
              <a:avLst/>
            </a:prstGeom>
            <a:noFill/>
            <a:ln w="9525">
              <a:noFill/>
              <a:miter lim="800000"/>
              <a:headEnd/>
              <a:tailEnd/>
            </a:ln>
          </p:spPr>
        </p:pic>
        <p:sp>
          <p:nvSpPr>
            <p:cNvPr id="192" name="Freeform 191"/>
            <p:cNvSpPr/>
            <p:nvPr/>
          </p:nvSpPr>
          <p:spPr>
            <a:xfrm>
              <a:off x="1027059" y="2849803"/>
              <a:ext cx="737769" cy="2963058"/>
            </a:xfrm>
            <a:custGeom>
              <a:avLst/>
              <a:gdLst>
                <a:gd name="connsiteX0" fmla="*/ 0 w 537472"/>
                <a:gd name="connsiteY0" fmla="*/ 34901 h 2184788"/>
                <a:gd name="connsiteX1" fmla="*/ 34901 w 537472"/>
                <a:gd name="connsiteY1" fmla="*/ 2184788 h 2184788"/>
                <a:gd name="connsiteX2" fmla="*/ 537472 w 537472"/>
                <a:gd name="connsiteY2" fmla="*/ 2177808 h 2184788"/>
                <a:gd name="connsiteX3" fmla="*/ 132623 w 537472"/>
                <a:gd name="connsiteY3" fmla="*/ 0 h 2184788"/>
                <a:gd name="connsiteX4" fmla="*/ 0 w 537472"/>
                <a:gd name="connsiteY4" fmla="*/ 34901 h 2184788"/>
                <a:gd name="connsiteX0" fmla="*/ 0 w 537472"/>
                <a:gd name="connsiteY0" fmla="*/ 34901 h 2177808"/>
                <a:gd name="connsiteX1" fmla="*/ 300728 w 537472"/>
                <a:gd name="connsiteY1" fmla="*/ 1936411 h 2177808"/>
                <a:gd name="connsiteX2" fmla="*/ 537472 w 537472"/>
                <a:gd name="connsiteY2" fmla="*/ 2177808 h 2177808"/>
                <a:gd name="connsiteX3" fmla="*/ 132623 w 537472"/>
                <a:gd name="connsiteY3" fmla="*/ 0 h 2177808"/>
                <a:gd name="connsiteX4" fmla="*/ 0 w 537472"/>
                <a:gd name="connsiteY4" fmla="*/ 34901 h 2177808"/>
                <a:gd name="connsiteX0" fmla="*/ 0 w 529328"/>
                <a:gd name="connsiteY0" fmla="*/ 34901 h 1936411"/>
                <a:gd name="connsiteX1" fmla="*/ 300728 w 529328"/>
                <a:gd name="connsiteY1" fmla="*/ 1936411 h 1936411"/>
                <a:gd name="connsiteX2" fmla="*/ 529328 w 529328"/>
                <a:gd name="connsiteY2" fmla="*/ 1936411 h 1936411"/>
                <a:gd name="connsiteX3" fmla="*/ 132623 w 529328"/>
                <a:gd name="connsiteY3" fmla="*/ 0 h 1936411"/>
                <a:gd name="connsiteX4" fmla="*/ 0 w 529328"/>
                <a:gd name="connsiteY4" fmla="*/ 34901 h 1936411"/>
                <a:gd name="connsiteX0" fmla="*/ 0 w 529328"/>
                <a:gd name="connsiteY0" fmla="*/ 34901 h 2012612"/>
                <a:gd name="connsiteX1" fmla="*/ 300728 w 529328"/>
                <a:gd name="connsiteY1" fmla="*/ 2012612 h 2012612"/>
                <a:gd name="connsiteX2" fmla="*/ 529328 w 529328"/>
                <a:gd name="connsiteY2" fmla="*/ 1936411 h 2012612"/>
                <a:gd name="connsiteX3" fmla="*/ 132623 w 529328"/>
                <a:gd name="connsiteY3" fmla="*/ 0 h 2012612"/>
                <a:gd name="connsiteX4" fmla="*/ 0 w 529328"/>
                <a:gd name="connsiteY4" fmla="*/ 34901 h 2012612"/>
                <a:gd name="connsiteX0" fmla="*/ 0 w 533400"/>
                <a:gd name="connsiteY0" fmla="*/ 0 h 2133601"/>
                <a:gd name="connsiteX1" fmla="*/ 304800 w 533400"/>
                <a:gd name="connsiteY1" fmla="*/ 2133601 h 2133601"/>
                <a:gd name="connsiteX2" fmla="*/ 533400 w 533400"/>
                <a:gd name="connsiteY2" fmla="*/ 2057400 h 2133601"/>
                <a:gd name="connsiteX3" fmla="*/ 136695 w 533400"/>
                <a:gd name="connsiteY3" fmla="*/ 120989 h 2133601"/>
                <a:gd name="connsiteX4" fmla="*/ 0 w 533400"/>
                <a:gd name="connsiteY4" fmla="*/ 0 h 2133601"/>
                <a:gd name="connsiteX0" fmla="*/ 0 w 533400"/>
                <a:gd name="connsiteY0" fmla="*/ 76199 h 2209800"/>
                <a:gd name="connsiteX1" fmla="*/ 304800 w 533400"/>
                <a:gd name="connsiteY1" fmla="*/ 2209800 h 2209800"/>
                <a:gd name="connsiteX2" fmla="*/ 533400 w 533400"/>
                <a:gd name="connsiteY2" fmla="*/ 2133599 h 2209800"/>
                <a:gd name="connsiteX3" fmla="*/ 0 w 533400"/>
                <a:gd name="connsiteY3" fmla="*/ 0 h 2209800"/>
                <a:gd name="connsiteX4" fmla="*/ 0 w 533400"/>
                <a:gd name="connsiteY4" fmla="*/ 76199 h 2209800"/>
                <a:gd name="connsiteX0" fmla="*/ 0 w 533400"/>
                <a:gd name="connsiteY0" fmla="*/ 76199 h 2209800"/>
                <a:gd name="connsiteX1" fmla="*/ 304800 w 533400"/>
                <a:gd name="connsiteY1" fmla="*/ 2209800 h 2209800"/>
                <a:gd name="connsiteX2" fmla="*/ 533400 w 533400"/>
                <a:gd name="connsiteY2" fmla="*/ 2057400 h 2209800"/>
                <a:gd name="connsiteX3" fmla="*/ 0 w 533400"/>
                <a:gd name="connsiteY3" fmla="*/ 0 h 2209800"/>
                <a:gd name="connsiteX4" fmla="*/ 0 w 533400"/>
                <a:gd name="connsiteY4" fmla="*/ 76199 h 2209800"/>
                <a:gd name="connsiteX0" fmla="*/ 0 w 533400"/>
                <a:gd name="connsiteY0" fmla="*/ 76199 h 2286000"/>
                <a:gd name="connsiteX1" fmla="*/ 381000 w 533400"/>
                <a:gd name="connsiteY1" fmla="*/ 2286000 h 2286000"/>
                <a:gd name="connsiteX2" fmla="*/ 533400 w 533400"/>
                <a:gd name="connsiteY2" fmla="*/ 2057400 h 2286000"/>
                <a:gd name="connsiteX3" fmla="*/ 0 w 533400"/>
                <a:gd name="connsiteY3" fmla="*/ 0 h 2286000"/>
                <a:gd name="connsiteX4" fmla="*/ 0 w 533400"/>
                <a:gd name="connsiteY4" fmla="*/ 76199 h 2286000"/>
                <a:gd name="connsiteX0" fmla="*/ 0 w 533400"/>
                <a:gd name="connsiteY0" fmla="*/ 76199 h 2209800"/>
                <a:gd name="connsiteX1" fmla="*/ 381000 w 533400"/>
                <a:gd name="connsiteY1" fmla="*/ 2209800 h 2209800"/>
                <a:gd name="connsiteX2" fmla="*/ 533400 w 533400"/>
                <a:gd name="connsiteY2" fmla="*/ 2057400 h 2209800"/>
                <a:gd name="connsiteX3" fmla="*/ 0 w 533400"/>
                <a:gd name="connsiteY3" fmla="*/ 0 h 2209800"/>
                <a:gd name="connsiteX4" fmla="*/ 0 w 533400"/>
                <a:gd name="connsiteY4" fmla="*/ 76199 h 2209800"/>
                <a:gd name="connsiteX0" fmla="*/ 0 w 533400"/>
                <a:gd name="connsiteY0" fmla="*/ 76199 h 2209800"/>
                <a:gd name="connsiteX1" fmla="*/ 381000 w 533400"/>
                <a:gd name="connsiteY1" fmla="*/ 2209800 h 2209800"/>
                <a:gd name="connsiteX2" fmla="*/ 533400 w 533400"/>
                <a:gd name="connsiteY2" fmla="*/ 2133600 h 2209800"/>
                <a:gd name="connsiteX3" fmla="*/ 0 w 533400"/>
                <a:gd name="connsiteY3" fmla="*/ 0 h 2209800"/>
                <a:gd name="connsiteX4" fmla="*/ 0 w 533400"/>
                <a:gd name="connsiteY4" fmla="*/ 76199 h 2209800"/>
                <a:gd name="connsiteX0" fmla="*/ 0 w 539010"/>
                <a:gd name="connsiteY0" fmla="*/ 76199 h 2209800"/>
                <a:gd name="connsiteX1" fmla="*/ 381000 w 539010"/>
                <a:gd name="connsiteY1" fmla="*/ 2209800 h 2209800"/>
                <a:gd name="connsiteX2" fmla="*/ 539010 w 539010"/>
                <a:gd name="connsiteY2" fmla="*/ 20574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0574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1336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133600 h 2209800"/>
                <a:gd name="connsiteX3" fmla="*/ 0 w 539010"/>
                <a:gd name="connsiteY3" fmla="*/ 0 h 2209800"/>
                <a:gd name="connsiteX4" fmla="*/ 0 w 539010"/>
                <a:gd name="connsiteY4" fmla="*/ 76199 h 2209800"/>
                <a:gd name="connsiteX0" fmla="*/ 0 w 532957"/>
                <a:gd name="connsiteY0" fmla="*/ 76199 h 2209800"/>
                <a:gd name="connsiteX1" fmla="*/ 381000 w 532957"/>
                <a:gd name="connsiteY1" fmla="*/ 2209800 h 2209800"/>
                <a:gd name="connsiteX2" fmla="*/ 532957 w 532957"/>
                <a:gd name="connsiteY2" fmla="*/ 2070587 h 2209800"/>
                <a:gd name="connsiteX3" fmla="*/ 0 w 532957"/>
                <a:gd name="connsiteY3" fmla="*/ 0 h 2209800"/>
                <a:gd name="connsiteX4" fmla="*/ 0 w 532957"/>
                <a:gd name="connsiteY4" fmla="*/ 76199 h 2209800"/>
                <a:gd name="connsiteX0" fmla="*/ 0 w 532957"/>
                <a:gd name="connsiteY0" fmla="*/ 76199 h 2209800"/>
                <a:gd name="connsiteX1" fmla="*/ 381000 w 532957"/>
                <a:gd name="connsiteY1" fmla="*/ 2209800 h 2209800"/>
                <a:gd name="connsiteX2" fmla="*/ 532957 w 532957"/>
                <a:gd name="connsiteY2" fmla="*/ 2070587 h 2209800"/>
                <a:gd name="connsiteX3" fmla="*/ 0 w 532957"/>
                <a:gd name="connsiteY3" fmla="*/ 0 h 2209800"/>
                <a:gd name="connsiteX4" fmla="*/ 0 w 532957"/>
                <a:gd name="connsiteY4" fmla="*/ 76199 h 2209800"/>
                <a:gd name="connsiteX0" fmla="*/ 0 w 532957"/>
                <a:gd name="connsiteY0" fmla="*/ 76199 h 2216685"/>
                <a:gd name="connsiteX1" fmla="*/ 386860 w 532957"/>
                <a:gd name="connsiteY1" fmla="*/ 2216685 h 2216685"/>
                <a:gd name="connsiteX2" fmla="*/ 532957 w 532957"/>
                <a:gd name="connsiteY2" fmla="*/ 2070587 h 2216685"/>
                <a:gd name="connsiteX3" fmla="*/ 0 w 532957"/>
                <a:gd name="connsiteY3" fmla="*/ 0 h 2216685"/>
                <a:gd name="connsiteX4" fmla="*/ 0 w 532957"/>
                <a:gd name="connsiteY4" fmla="*/ 76199 h 2216685"/>
                <a:gd name="connsiteX0" fmla="*/ 0 w 532957"/>
                <a:gd name="connsiteY0" fmla="*/ 0 h 2140486"/>
                <a:gd name="connsiteX1" fmla="*/ 386860 w 532957"/>
                <a:gd name="connsiteY1" fmla="*/ 2140486 h 2140486"/>
                <a:gd name="connsiteX2" fmla="*/ 532957 w 532957"/>
                <a:gd name="connsiteY2" fmla="*/ 1994388 h 2140486"/>
                <a:gd name="connsiteX3" fmla="*/ 7005 w 532957"/>
                <a:gd name="connsiteY3" fmla="*/ 7456 h 2140486"/>
                <a:gd name="connsiteX4" fmla="*/ 0 w 532957"/>
                <a:gd name="connsiteY4" fmla="*/ 0 h 2140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957" h="2140486">
                  <a:moveTo>
                    <a:pt x="0" y="0"/>
                  </a:moveTo>
                  <a:lnTo>
                    <a:pt x="386860" y="2140486"/>
                  </a:lnTo>
                  <a:lnTo>
                    <a:pt x="532957" y="1994388"/>
                  </a:lnTo>
                  <a:lnTo>
                    <a:pt x="7005" y="7456"/>
                  </a:lnTo>
                  <a:lnTo>
                    <a:pt x="0" y="0"/>
                  </a:lnTo>
                  <a:close/>
                </a:path>
              </a:pathLst>
            </a:custGeom>
            <a:solidFill>
              <a:srgbClr val="FFFF00">
                <a:alpha val="30000"/>
              </a:srgbClr>
            </a:solidFill>
            <a:ln w="9525" cap="flat" cmpd="sng" algn="ctr">
              <a:solidFill>
                <a:srgbClr val="00CC9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979624">
                <a:defRPr/>
              </a:pPr>
              <a:endParaRPr lang="en-US" sz="1929" kern="0" dirty="0">
                <a:solidFill>
                  <a:srgbClr val="FFFFFF"/>
                </a:solidFill>
                <a:latin typeface="Arial"/>
              </a:endParaRPr>
            </a:p>
          </p:txBody>
        </p:sp>
        <p:sp>
          <p:nvSpPr>
            <p:cNvPr id="193" name="Freeform 192"/>
            <p:cNvSpPr/>
            <p:nvPr/>
          </p:nvSpPr>
          <p:spPr>
            <a:xfrm>
              <a:off x="1562586" y="3143263"/>
              <a:ext cx="202241" cy="2669598"/>
            </a:xfrm>
            <a:custGeom>
              <a:avLst/>
              <a:gdLst>
                <a:gd name="connsiteX0" fmla="*/ 0 w 537472"/>
                <a:gd name="connsiteY0" fmla="*/ 34901 h 2184788"/>
                <a:gd name="connsiteX1" fmla="*/ 34901 w 537472"/>
                <a:gd name="connsiteY1" fmla="*/ 2184788 h 2184788"/>
                <a:gd name="connsiteX2" fmla="*/ 537472 w 537472"/>
                <a:gd name="connsiteY2" fmla="*/ 2177808 h 2184788"/>
                <a:gd name="connsiteX3" fmla="*/ 132623 w 537472"/>
                <a:gd name="connsiteY3" fmla="*/ 0 h 2184788"/>
                <a:gd name="connsiteX4" fmla="*/ 0 w 537472"/>
                <a:gd name="connsiteY4" fmla="*/ 34901 h 2184788"/>
                <a:gd name="connsiteX0" fmla="*/ 0 w 537472"/>
                <a:gd name="connsiteY0" fmla="*/ 34901 h 2177808"/>
                <a:gd name="connsiteX1" fmla="*/ 300728 w 537472"/>
                <a:gd name="connsiteY1" fmla="*/ 1936411 h 2177808"/>
                <a:gd name="connsiteX2" fmla="*/ 537472 w 537472"/>
                <a:gd name="connsiteY2" fmla="*/ 2177808 h 2177808"/>
                <a:gd name="connsiteX3" fmla="*/ 132623 w 537472"/>
                <a:gd name="connsiteY3" fmla="*/ 0 h 2177808"/>
                <a:gd name="connsiteX4" fmla="*/ 0 w 537472"/>
                <a:gd name="connsiteY4" fmla="*/ 34901 h 2177808"/>
                <a:gd name="connsiteX0" fmla="*/ 0 w 529328"/>
                <a:gd name="connsiteY0" fmla="*/ 34901 h 1936411"/>
                <a:gd name="connsiteX1" fmla="*/ 300728 w 529328"/>
                <a:gd name="connsiteY1" fmla="*/ 1936411 h 1936411"/>
                <a:gd name="connsiteX2" fmla="*/ 529328 w 529328"/>
                <a:gd name="connsiteY2" fmla="*/ 1936411 h 1936411"/>
                <a:gd name="connsiteX3" fmla="*/ 132623 w 529328"/>
                <a:gd name="connsiteY3" fmla="*/ 0 h 1936411"/>
                <a:gd name="connsiteX4" fmla="*/ 0 w 529328"/>
                <a:gd name="connsiteY4" fmla="*/ 34901 h 1936411"/>
                <a:gd name="connsiteX0" fmla="*/ 0 w 529328"/>
                <a:gd name="connsiteY0" fmla="*/ 34901 h 2012612"/>
                <a:gd name="connsiteX1" fmla="*/ 300728 w 529328"/>
                <a:gd name="connsiteY1" fmla="*/ 2012612 h 2012612"/>
                <a:gd name="connsiteX2" fmla="*/ 529328 w 529328"/>
                <a:gd name="connsiteY2" fmla="*/ 1936411 h 2012612"/>
                <a:gd name="connsiteX3" fmla="*/ 132623 w 529328"/>
                <a:gd name="connsiteY3" fmla="*/ 0 h 2012612"/>
                <a:gd name="connsiteX4" fmla="*/ 0 w 529328"/>
                <a:gd name="connsiteY4" fmla="*/ 34901 h 2012612"/>
                <a:gd name="connsiteX0" fmla="*/ 0 w 533400"/>
                <a:gd name="connsiteY0" fmla="*/ 0 h 2133601"/>
                <a:gd name="connsiteX1" fmla="*/ 304800 w 533400"/>
                <a:gd name="connsiteY1" fmla="*/ 2133601 h 2133601"/>
                <a:gd name="connsiteX2" fmla="*/ 533400 w 533400"/>
                <a:gd name="connsiteY2" fmla="*/ 2057400 h 2133601"/>
                <a:gd name="connsiteX3" fmla="*/ 136695 w 533400"/>
                <a:gd name="connsiteY3" fmla="*/ 120989 h 2133601"/>
                <a:gd name="connsiteX4" fmla="*/ 0 w 533400"/>
                <a:gd name="connsiteY4" fmla="*/ 0 h 2133601"/>
                <a:gd name="connsiteX0" fmla="*/ 0 w 533400"/>
                <a:gd name="connsiteY0" fmla="*/ 76199 h 2209800"/>
                <a:gd name="connsiteX1" fmla="*/ 304800 w 533400"/>
                <a:gd name="connsiteY1" fmla="*/ 2209800 h 2209800"/>
                <a:gd name="connsiteX2" fmla="*/ 533400 w 533400"/>
                <a:gd name="connsiteY2" fmla="*/ 2133599 h 2209800"/>
                <a:gd name="connsiteX3" fmla="*/ 0 w 533400"/>
                <a:gd name="connsiteY3" fmla="*/ 0 h 2209800"/>
                <a:gd name="connsiteX4" fmla="*/ 0 w 533400"/>
                <a:gd name="connsiteY4" fmla="*/ 76199 h 2209800"/>
                <a:gd name="connsiteX0" fmla="*/ 0 w 533400"/>
                <a:gd name="connsiteY0" fmla="*/ 76199 h 2209800"/>
                <a:gd name="connsiteX1" fmla="*/ 304800 w 533400"/>
                <a:gd name="connsiteY1" fmla="*/ 2209800 h 2209800"/>
                <a:gd name="connsiteX2" fmla="*/ 533400 w 533400"/>
                <a:gd name="connsiteY2" fmla="*/ 2057400 h 2209800"/>
                <a:gd name="connsiteX3" fmla="*/ 0 w 533400"/>
                <a:gd name="connsiteY3" fmla="*/ 0 h 2209800"/>
                <a:gd name="connsiteX4" fmla="*/ 0 w 533400"/>
                <a:gd name="connsiteY4" fmla="*/ 76199 h 2209800"/>
                <a:gd name="connsiteX0" fmla="*/ 0 w 533400"/>
                <a:gd name="connsiteY0" fmla="*/ 76199 h 2286000"/>
                <a:gd name="connsiteX1" fmla="*/ 381000 w 533400"/>
                <a:gd name="connsiteY1" fmla="*/ 2286000 h 2286000"/>
                <a:gd name="connsiteX2" fmla="*/ 533400 w 533400"/>
                <a:gd name="connsiteY2" fmla="*/ 2057400 h 2286000"/>
                <a:gd name="connsiteX3" fmla="*/ 0 w 533400"/>
                <a:gd name="connsiteY3" fmla="*/ 0 h 2286000"/>
                <a:gd name="connsiteX4" fmla="*/ 0 w 533400"/>
                <a:gd name="connsiteY4" fmla="*/ 76199 h 2286000"/>
                <a:gd name="connsiteX0" fmla="*/ 0 w 533400"/>
                <a:gd name="connsiteY0" fmla="*/ 76199 h 2209800"/>
                <a:gd name="connsiteX1" fmla="*/ 381000 w 533400"/>
                <a:gd name="connsiteY1" fmla="*/ 2209800 h 2209800"/>
                <a:gd name="connsiteX2" fmla="*/ 533400 w 533400"/>
                <a:gd name="connsiteY2" fmla="*/ 2057400 h 2209800"/>
                <a:gd name="connsiteX3" fmla="*/ 0 w 533400"/>
                <a:gd name="connsiteY3" fmla="*/ 0 h 2209800"/>
                <a:gd name="connsiteX4" fmla="*/ 0 w 533400"/>
                <a:gd name="connsiteY4" fmla="*/ 76199 h 2209800"/>
                <a:gd name="connsiteX0" fmla="*/ 0 w 533400"/>
                <a:gd name="connsiteY0" fmla="*/ 76199 h 2209800"/>
                <a:gd name="connsiteX1" fmla="*/ 381000 w 533400"/>
                <a:gd name="connsiteY1" fmla="*/ 2209800 h 2209800"/>
                <a:gd name="connsiteX2" fmla="*/ 533400 w 533400"/>
                <a:gd name="connsiteY2" fmla="*/ 2133600 h 2209800"/>
                <a:gd name="connsiteX3" fmla="*/ 0 w 533400"/>
                <a:gd name="connsiteY3" fmla="*/ 0 h 2209800"/>
                <a:gd name="connsiteX4" fmla="*/ 0 w 533400"/>
                <a:gd name="connsiteY4" fmla="*/ 76199 h 2209800"/>
                <a:gd name="connsiteX0" fmla="*/ 0 w 539010"/>
                <a:gd name="connsiteY0" fmla="*/ 76199 h 2209800"/>
                <a:gd name="connsiteX1" fmla="*/ 381000 w 539010"/>
                <a:gd name="connsiteY1" fmla="*/ 2209800 h 2209800"/>
                <a:gd name="connsiteX2" fmla="*/ 539010 w 539010"/>
                <a:gd name="connsiteY2" fmla="*/ 20574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0574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1336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133600 h 2209800"/>
                <a:gd name="connsiteX3" fmla="*/ 0 w 539010"/>
                <a:gd name="connsiteY3" fmla="*/ 0 h 2209800"/>
                <a:gd name="connsiteX4" fmla="*/ 0 w 539010"/>
                <a:gd name="connsiteY4" fmla="*/ 76199 h 2209800"/>
                <a:gd name="connsiteX0" fmla="*/ 0 w 532957"/>
                <a:gd name="connsiteY0" fmla="*/ 76199 h 2209800"/>
                <a:gd name="connsiteX1" fmla="*/ 381000 w 532957"/>
                <a:gd name="connsiteY1" fmla="*/ 2209800 h 2209800"/>
                <a:gd name="connsiteX2" fmla="*/ 532957 w 532957"/>
                <a:gd name="connsiteY2" fmla="*/ 2070587 h 2209800"/>
                <a:gd name="connsiteX3" fmla="*/ 0 w 532957"/>
                <a:gd name="connsiteY3" fmla="*/ 0 h 2209800"/>
                <a:gd name="connsiteX4" fmla="*/ 0 w 532957"/>
                <a:gd name="connsiteY4" fmla="*/ 76199 h 2209800"/>
                <a:gd name="connsiteX0" fmla="*/ 0 w 532957"/>
                <a:gd name="connsiteY0" fmla="*/ 76199 h 2209800"/>
                <a:gd name="connsiteX1" fmla="*/ 381000 w 532957"/>
                <a:gd name="connsiteY1" fmla="*/ 2209800 h 2209800"/>
                <a:gd name="connsiteX2" fmla="*/ 532957 w 532957"/>
                <a:gd name="connsiteY2" fmla="*/ 2070587 h 2209800"/>
                <a:gd name="connsiteX3" fmla="*/ 0 w 532957"/>
                <a:gd name="connsiteY3" fmla="*/ 0 h 2209800"/>
                <a:gd name="connsiteX4" fmla="*/ 0 w 532957"/>
                <a:gd name="connsiteY4" fmla="*/ 76199 h 2209800"/>
                <a:gd name="connsiteX0" fmla="*/ 0 w 532957"/>
                <a:gd name="connsiteY0" fmla="*/ 76199 h 2216685"/>
                <a:gd name="connsiteX1" fmla="*/ 386860 w 532957"/>
                <a:gd name="connsiteY1" fmla="*/ 2216685 h 2216685"/>
                <a:gd name="connsiteX2" fmla="*/ 532957 w 532957"/>
                <a:gd name="connsiteY2" fmla="*/ 2070587 h 2216685"/>
                <a:gd name="connsiteX3" fmla="*/ 0 w 532957"/>
                <a:gd name="connsiteY3" fmla="*/ 0 h 2216685"/>
                <a:gd name="connsiteX4" fmla="*/ 0 w 532957"/>
                <a:gd name="connsiteY4" fmla="*/ 76199 h 2216685"/>
                <a:gd name="connsiteX0" fmla="*/ 0 w 532957"/>
                <a:gd name="connsiteY0" fmla="*/ 0 h 2140486"/>
                <a:gd name="connsiteX1" fmla="*/ 386860 w 532957"/>
                <a:gd name="connsiteY1" fmla="*/ 2140486 h 2140486"/>
                <a:gd name="connsiteX2" fmla="*/ 532957 w 532957"/>
                <a:gd name="connsiteY2" fmla="*/ 1994388 h 2140486"/>
                <a:gd name="connsiteX3" fmla="*/ 416079 w 532957"/>
                <a:gd name="connsiteY3" fmla="*/ 211993 h 2140486"/>
                <a:gd name="connsiteX4" fmla="*/ 0 w 532957"/>
                <a:gd name="connsiteY4" fmla="*/ 0 h 2140486"/>
                <a:gd name="connsiteX0" fmla="*/ 0 w 146097"/>
                <a:gd name="connsiteY0" fmla="*/ 0 h 1928493"/>
                <a:gd name="connsiteX1" fmla="*/ 0 w 146097"/>
                <a:gd name="connsiteY1" fmla="*/ 1928493 h 1928493"/>
                <a:gd name="connsiteX2" fmla="*/ 146097 w 146097"/>
                <a:gd name="connsiteY2" fmla="*/ 1782395 h 1928493"/>
                <a:gd name="connsiteX3" fmla="*/ 29219 w 146097"/>
                <a:gd name="connsiteY3" fmla="*/ 0 h 1928493"/>
                <a:gd name="connsiteX4" fmla="*/ 0 w 146097"/>
                <a:gd name="connsiteY4" fmla="*/ 0 h 1928493"/>
                <a:gd name="connsiteX0" fmla="*/ 0 w 146097"/>
                <a:gd name="connsiteY0" fmla="*/ 0 h 1928493"/>
                <a:gd name="connsiteX1" fmla="*/ 0 w 146097"/>
                <a:gd name="connsiteY1" fmla="*/ 1928493 h 1928493"/>
                <a:gd name="connsiteX2" fmla="*/ 146097 w 146097"/>
                <a:gd name="connsiteY2" fmla="*/ 1782395 h 1928493"/>
                <a:gd name="connsiteX3" fmla="*/ 87659 w 146097"/>
                <a:gd name="connsiteY3" fmla="*/ 0 h 1928493"/>
                <a:gd name="connsiteX4" fmla="*/ 0 w 146097"/>
                <a:gd name="connsiteY4" fmla="*/ 0 h 1928493"/>
                <a:gd name="connsiteX0" fmla="*/ 58439 w 146097"/>
                <a:gd name="connsiteY0" fmla="*/ 29220 h 1928493"/>
                <a:gd name="connsiteX1" fmla="*/ 0 w 146097"/>
                <a:gd name="connsiteY1" fmla="*/ 1928493 h 1928493"/>
                <a:gd name="connsiteX2" fmla="*/ 146097 w 146097"/>
                <a:gd name="connsiteY2" fmla="*/ 1782395 h 1928493"/>
                <a:gd name="connsiteX3" fmla="*/ 87659 w 146097"/>
                <a:gd name="connsiteY3" fmla="*/ 0 h 1928493"/>
                <a:gd name="connsiteX4" fmla="*/ 58439 w 146097"/>
                <a:gd name="connsiteY4" fmla="*/ 29220 h 1928493"/>
                <a:gd name="connsiteX0" fmla="*/ 58439 w 146097"/>
                <a:gd name="connsiteY0" fmla="*/ 0 h 1928493"/>
                <a:gd name="connsiteX1" fmla="*/ 0 w 146097"/>
                <a:gd name="connsiteY1" fmla="*/ 1928493 h 1928493"/>
                <a:gd name="connsiteX2" fmla="*/ 146097 w 146097"/>
                <a:gd name="connsiteY2" fmla="*/ 1782395 h 1928493"/>
                <a:gd name="connsiteX3" fmla="*/ 87659 w 146097"/>
                <a:gd name="connsiteY3" fmla="*/ 0 h 1928493"/>
                <a:gd name="connsiteX4" fmla="*/ 58439 w 146097"/>
                <a:gd name="connsiteY4" fmla="*/ 0 h 1928493"/>
                <a:gd name="connsiteX0" fmla="*/ 87659 w 146097"/>
                <a:gd name="connsiteY0" fmla="*/ 0 h 1928493"/>
                <a:gd name="connsiteX1" fmla="*/ 0 w 146097"/>
                <a:gd name="connsiteY1" fmla="*/ 1928493 h 1928493"/>
                <a:gd name="connsiteX2" fmla="*/ 146097 w 146097"/>
                <a:gd name="connsiteY2" fmla="*/ 1782395 h 1928493"/>
                <a:gd name="connsiteX3" fmla="*/ 87659 w 146097"/>
                <a:gd name="connsiteY3" fmla="*/ 0 h 1928493"/>
                <a:gd name="connsiteX4" fmla="*/ 87659 w 146097"/>
                <a:gd name="connsiteY4" fmla="*/ 0 h 1928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97" h="1928493">
                  <a:moveTo>
                    <a:pt x="87659" y="0"/>
                  </a:moveTo>
                  <a:lnTo>
                    <a:pt x="0" y="1928493"/>
                  </a:lnTo>
                  <a:lnTo>
                    <a:pt x="146097" y="1782395"/>
                  </a:lnTo>
                  <a:lnTo>
                    <a:pt x="87659" y="0"/>
                  </a:lnTo>
                  <a:lnTo>
                    <a:pt x="87659" y="0"/>
                  </a:lnTo>
                  <a:close/>
                </a:path>
              </a:pathLst>
            </a:custGeom>
            <a:solidFill>
              <a:srgbClr val="FFFF00">
                <a:alpha val="30000"/>
              </a:srgbClr>
            </a:solidFill>
            <a:ln w="9525" cap="flat" cmpd="sng" algn="ctr">
              <a:solidFill>
                <a:srgbClr val="00CC9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979624">
                <a:defRPr/>
              </a:pPr>
              <a:endParaRPr lang="en-US" sz="1929" kern="0" dirty="0">
                <a:solidFill>
                  <a:srgbClr val="FFFFFF"/>
                </a:solidFill>
                <a:latin typeface="Arial"/>
              </a:endParaRPr>
            </a:p>
          </p:txBody>
        </p:sp>
        <p:sp>
          <p:nvSpPr>
            <p:cNvPr id="194" name="Freeform 193"/>
            <p:cNvSpPr/>
            <p:nvPr/>
          </p:nvSpPr>
          <p:spPr>
            <a:xfrm>
              <a:off x="915410" y="3143263"/>
              <a:ext cx="768521" cy="2669598"/>
            </a:xfrm>
            <a:custGeom>
              <a:avLst/>
              <a:gdLst>
                <a:gd name="connsiteX0" fmla="*/ 0 w 537472"/>
                <a:gd name="connsiteY0" fmla="*/ 34901 h 2184788"/>
                <a:gd name="connsiteX1" fmla="*/ 34901 w 537472"/>
                <a:gd name="connsiteY1" fmla="*/ 2184788 h 2184788"/>
                <a:gd name="connsiteX2" fmla="*/ 537472 w 537472"/>
                <a:gd name="connsiteY2" fmla="*/ 2177808 h 2184788"/>
                <a:gd name="connsiteX3" fmla="*/ 132623 w 537472"/>
                <a:gd name="connsiteY3" fmla="*/ 0 h 2184788"/>
                <a:gd name="connsiteX4" fmla="*/ 0 w 537472"/>
                <a:gd name="connsiteY4" fmla="*/ 34901 h 2184788"/>
                <a:gd name="connsiteX0" fmla="*/ 0 w 537472"/>
                <a:gd name="connsiteY0" fmla="*/ 34901 h 2177808"/>
                <a:gd name="connsiteX1" fmla="*/ 300728 w 537472"/>
                <a:gd name="connsiteY1" fmla="*/ 1936411 h 2177808"/>
                <a:gd name="connsiteX2" fmla="*/ 537472 w 537472"/>
                <a:gd name="connsiteY2" fmla="*/ 2177808 h 2177808"/>
                <a:gd name="connsiteX3" fmla="*/ 132623 w 537472"/>
                <a:gd name="connsiteY3" fmla="*/ 0 h 2177808"/>
                <a:gd name="connsiteX4" fmla="*/ 0 w 537472"/>
                <a:gd name="connsiteY4" fmla="*/ 34901 h 2177808"/>
                <a:gd name="connsiteX0" fmla="*/ 0 w 529328"/>
                <a:gd name="connsiteY0" fmla="*/ 34901 h 1936411"/>
                <a:gd name="connsiteX1" fmla="*/ 300728 w 529328"/>
                <a:gd name="connsiteY1" fmla="*/ 1936411 h 1936411"/>
                <a:gd name="connsiteX2" fmla="*/ 529328 w 529328"/>
                <a:gd name="connsiteY2" fmla="*/ 1936411 h 1936411"/>
                <a:gd name="connsiteX3" fmla="*/ 132623 w 529328"/>
                <a:gd name="connsiteY3" fmla="*/ 0 h 1936411"/>
                <a:gd name="connsiteX4" fmla="*/ 0 w 529328"/>
                <a:gd name="connsiteY4" fmla="*/ 34901 h 1936411"/>
                <a:gd name="connsiteX0" fmla="*/ 0 w 529328"/>
                <a:gd name="connsiteY0" fmla="*/ 34901 h 2012612"/>
                <a:gd name="connsiteX1" fmla="*/ 300728 w 529328"/>
                <a:gd name="connsiteY1" fmla="*/ 2012612 h 2012612"/>
                <a:gd name="connsiteX2" fmla="*/ 529328 w 529328"/>
                <a:gd name="connsiteY2" fmla="*/ 1936411 h 2012612"/>
                <a:gd name="connsiteX3" fmla="*/ 132623 w 529328"/>
                <a:gd name="connsiteY3" fmla="*/ 0 h 2012612"/>
                <a:gd name="connsiteX4" fmla="*/ 0 w 529328"/>
                <a:gd name="connsiteY4" fmla="*/ 34901 h 2012612"/>
                <a:gd name="connsiteX0" fmla="*/ 0 w 533400"/>
                <a:gd name="connsiteY0" fmla="*/ 0 h 2133601"/>
                <a:gd name="connsiteX1" fmla="*/ 304800 w 533400"/>
                <a:gd name="connsiteY1" fmla="*/ 2133601 h 2133601"/>
                <a:gd name="connsiteX2" fmla="*/ 533400 w 533400"/>
                <a:gd name="connsiteY2" fmla="*/ 2057400 h 2133601"/>
                <a:gd name="connsiteX3" fmla="*/ 136695 w 533400"/>
                <a:gd name="connsiteY3" fmla="*/ 120989 h 2133601"/>
                <a:gd name="connsiteX4" fmla="*/ 0 w 533400"/>
                <a:gd name="connsiteY4" fmla="*/ 0 h 2133601"/>
                <a:gd name="connsiteX0" fmla="*/ 0 w 533400"/>
                <a:gd name="connsiteY0" fmla="*/ 76199 h 2209800"/>
                <a:gd name="connsiteX1" fmla="*/ 304800 w 533400"/>
                <a:gd name="connsiteY1" fmla="*/ 2209800 h 2209800"/>
                <a:gd name="connsiteX2" fmla="*/ 533400 w 533400"/>
                <a:gd name="connsiteY2" fmla="*/ 2133599 h 2209800"/>
                <a:gd name="connsiteX3" fmla="*/ 0 w 533400"/>
                <a:gd name="connsiteY3" fmla="*/ 0 h 2209800"/>
                <a:gd name="connsiteX4" fmla="*/ 0 w 533400"/>
                <a:gd name="connsiteY4" fmla="*/ 76199 h 2209800"/>
                <a:gd name="connsiteX0" fmla="*/ 0 w 533400"/>
                <a:gd name="connsiteY0" fmla="*/ 76199 h 2209800"/>
                <a:gd name="connsiteX1" fmla="*/ 304800 w 533400"/>
                <a:gd name="connsiteY1" fmla="*/ 2209800 h 2209800"/>
                <a:gd name="connsiteX2" fmla="*/ 533400 w 533400"/>
                <a:gd name="connsiteY2" fmla="*/ 2057400 h 2209800"/>
                <a:gd name="connsiteX3" fmla="*/ 0 w 533400"/>
                <a:gd name="connsiteY3" fmla="*/ 0 h 2209800"/>
                <a:gd name="connsiteX4" fmla="*/ 0 w 533400"/>
                <a:gd name="connsiteY4" fmla="*/ 76199 h 2209800"/>
                <a:gd name="connsiteX0" fmla="*/ 0 w 533400"/>
                <a:gd name="connsiteY0" fmla="*/ 76199 h 2286000"/>
                <a:gd name="connsiteX1" fmla="*/ 381000 w 533400"/>
                <a:gd name="connsiteY1" fmla="*/ 2286000 h 2286000"/>
                <a:gd name="connsiteX2" fmla="*/ 533400 w 533400"/>
                <a:gd name="connsiteY2" fmla="*/ 2057400 h 2286000"/>
                <a:gd name="connsiteX3" fmla="*/ 0 w 533400"/>
                <a:gd name="connsiteY3" fmla="*/ 0 h 2286000"/>
                <a:gd name="connsiteX4" fmla="*/ 0 w 533400"/>
                <a:gd name="connsiteY4" fmla="*/ 76199 h 2286000"/>
                <a:gd name="connsiteX0" fmla="*/ 0 w 533400"/>
                <a:gd name="connsiteY0" fmla="*/ 76199 h 2209800"/>
                <a:gd name="connsiteX1" fmla="*/ 381000 w 533400"/>
                <a:gd name="connsiteY1" fmla="*/ 2209800 h 2209800"/>
                <a:gd name="connsiteX2" fmla="*/ 533400 w 533400"/>
                <a:gd name="connsiteY2" fmla="*/ 2057400 h 2209800"/>
                <a:gd name="connsiteX3" fmla="*/ 0 w 533400"/>
                <a:gd name="connsiteY3" fmla="*/ 0 h 2209800"/>
                <a:gd name="connsiteX4" fmla="*/ 0 w 533400"/>
                <a:gd name="connsiteY4" fmla="*/ 76199 h 2209800"/>
                <a:gd name="connsiteX0" fmla="*/ 0 w 533400"/>
                <a:gd name="connsiteY0" fmla="*/ 76199 h 2209800"/>
                <a:gd name="connsiteX1" fmla="*/ 381000 w 533400"/>
                <a:gd name="connsiteY1" fmla="*/ 2209800 h 2209800"/>
                <a:gd name="connsiteX2" fmla="*/ 533400 w 533400"/>
                <a:gd name="connsiteY2" fmla="*/ 2133600 h 2209800"/>
                <a:gd name="connsiteX3" fmla="*/ 0 w 533400"/>
                <a:gd name="connsiteY3" fmla="*/ 0 h 2209800"/>
                <a:gd name="connsiteX4" fmla="*/ 0 w 533400"/>
                <a:gd name="connsiteY4" fmla="*/ 76199 h 2209800"/>
                <a:gd name="connsiteX0" fmla="*/ 0 w 539010"/>
                <a:gd name="connsiteY0" fmla="*/ 76199 h 2209800"/>
                <a:gd name="connsiteX1" fmla="*/ 381000 w 539010"/>
                <a:gd name="connsiteY1" fmla="*/ 2209800 h 2209800"/>
                <a:gd name="connsiteX2" fmla="*/ 539010 w 539010"/>
                <a:gd name="connsiteY2" fmla="*/ 20574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0574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133600 h 2209800"/>
                <a:gd name="connsiteX3" fmla="*/ 0 w 539010"/>
                <a:gd name="connsiteY3" fmla="*/ 0 h 2209800"/>
                <a:gd name="connsiteX4" fmla="*/ 0 w 539010"/>
                <a:gd name="connsiteY4" fmla="*/ 76199 h 2209800"/>
                <a:gd name="connsiteX0" fmla="*/ 0 w 539010"/>
                <a:gd name="connsiteY0" fmla="*/ 76199 h 2209800"/>
                <a:gd name="connsiteX1" fmla="*/ 381000 w 539010"/>
                <a:gd name="connsiteY1" fmla="*/ 2209800 h 2209800"/>
                <a:gd name="connsiteX2" fmla="*/ 539010 w 539010"/>
                <a:gd name="connsiteY2" fmla="*/ 2133600 h 2209800"/>
                <a:gd name="connsiteX3" fmla="*/ 0 w 539010"/>
                <a:gd name="connsiteY3" fmla="*/ 0 h 2209800"/>
                <a:gd name="connsiteX4" fmla="*/ 0 w 539010"/>
                <a:gd name="connsiteY4" fmla="*/ 76199 h 2209800"/>
                <a:gd name="connsiteX0" fmla="*/ 0 w 532957"/>
                <a:gd name="connsiteY0" fmla="*/ 76199 h 2209800"/>
                <a:gd name="connsiteX1" fmla="*/ 381000 w 532957"/>
                <a:gd name="connsiteY1" fmla="*/ 2209800 h 2209800"/>
                <a:gd name="connsiteX2" fmla="*/ 532957 w 532957"/>
                <a:gd name="connsiteY2" fmla="*/ 2070587 h 2209800"/>
                <a:gd name="connsiteX3" fmla="*/ 0 w 532957"/>
                <a:gd name="connsiteY3" fmla="*/ 0 h 2209800"/>
                <a:gd name="connsiteX4" fmla="*/ 0 w 532957"/>
                <a:gd name="connsiteY4" fmla="*/ 76199 h 2209800"/>
                <a:gd name="connsiteX0" fmla="*/ 0 w 532957"/>
                <a:gd name="connsiteY0" fmla="*/ 76199 h 2209800"/>
                <a:gd name="connsiteX1" fmla="*/ 381000 w 532957"/>
                <a:gd name="connsiteY1" fmla="*/ 2209800 h 2209800"/>
                <a:gd name="connsiteX2" fmla="*/ 532957 w 532957"/>
                <a:gd name="connsiteY2" fmla="*/ 2070587 h 2209800"/>
                <a:gd name="connsiteX3" fmla="*/ 0 w 532957"/>
                <a:gd name="connsiteY3" fmla="*/ 0 h 2209800"/>
                <a:gd name="connsiteX4" fmla="*/ 0 w 532957"/>
                <a:gd name="connsiteY4" fmla="*/ 76199 h 2209800"/>
                <a:gd name="connsiteX0" fmla="*/ 0 w 532957"/>
                <a:gd name="connsiteY0" fmla="*/ 76199 h 2216685"/>
                <a:gd name="connsiteX1" fmla="*/ 386860 w 532957"/>
                <a:gd name="connsiteY1" fmla="*/ 2216685 h 2216685"/>
                <a:gd name="connsiteX2" fmla="*/ 532957 w 532957"/>
                <a:gd name="connsiteY2" fmla="*/ 2070587 h 2216685"/>
                <a:gd name="connsiteX3" fmla="*/ 0 w 532957"/>
                <a:gd name="connsiteY3" fmla="*/ 0 h 2216685"/>
                <a:gd name="connsiteX4" fmla="*/ 0 w 532957"/>
                <a:gd name="connsiteY4" fmla="*/ 76199 h 2216685"/>
                <a:gd name="connsiteX0" fmla="*/ 0 w 532957"/>
                <a:gd name="connsiteY0" fmla="*/ 0 h 2140486"/>
                <a:gd name="connsiteX1" fmla="*/ 386860 w 532957"/>
                <a:gd name="connsiteY1" fmla="*/ 2140486 h 2140486"/>
                <a:gd name="connsiteX2" fmla="*/ 532957 w 532957"/>
                <a:gd name="connsiteY2" fmla="*/ 1994388 h 2140486"/>
                <a:gd name="connsiteX3" fmla="*/ 416079 w 532957"/>
                <a:gd name="connsiteY3" fmla="*/ 211993 h 2140486"/>
                <a:gd name="connsiteX4" fmla="*/ 0 w 532957"/>
                <a:gd name="connsiteY4" fmla="*/ 0 h 2140486"/>
                <a:gd name="connsiteX0" fmla="*/ 0 w 146097"/>
                <a:gd name="connsiteY0" fmla="*/ 0 h 1928493"/>
                <a:gd name="connsiteX1" fmla="*/ 0 w 146097"/>
                <a:gd name="connsiteY1" fmla="*/ 1928493 h 1928493"/>
                <a:gd name="connsiteX2" fmla="*/ 146097 w 146097"/>
                <a:gd name="connsiteY2" fmla="*/ 1782395 h 1928493"/>
                <a:gd name="connsiteX3" fmla="*/ 29219 w 146097"/>
                <a:gd name="connsiteY3" fmla="*/ 0 h 1928493"/>
                <a:gd name="connsiteX4" fmla="*/ 0 w 146097"/>
                <a:gd name="connsiteY4" fmla="*/ 0 h 1928493"/>
                <a:gd name="connsiteX0" fmla="*/ 0 w 146097"/>
                <a:gd name="connsiteY0" fmla="*/ 0 h 1928493"/>
                <a:gd name="connsiteX1" fmla="*/ 0 w 146097"/>
                <a:gd name="connsiteY1" fmla="*/ 1928493 h 1928493"/>
                <a:gd name="connsiteX2" fmla="*/ 146097 w 146097"/>
                <a:gd name="connsiteY2" fmla="*/ 1782395 h 1928493"/>
                <a:gd name="connsiteX3" fmla="*/ 87659 w 146097"/>
                <a:gd name="connsiteY3" fmla="*/ 0 h 1928493"/>
                <a:gd name="connsiteX4" fmla="*/ 0 w 146097"/>
                <a:gd name="connsiteY4" fmla="*/ 0 h 1928493"/>
                <a:gd name="connsiteX0" fmla="*/ 58439 w 146097"/>
                <a:gd name="connsiteY0" fmla="*/ 29220 h 1928493"/>
                <a:gd name="connsiteX1" fmla="*/ 0 w 146097"/>
                <a:gd name="connsiteY1" fmla="*/ 1928493 h 1928493"/>
                <a:gd name="connsiteX2" fmla="*/ 146097 w 146097"/>
                <a:gd name="connsiteY2" fmla="*/ 1782395 h 1928493"/>
                <a:gd name="connsiteX3" fmla="*/ 87659 w 146097"/>
                <a:gd name="connsiteY3" fmla="*/ 0 h 1928493"/>
                <a:gd name="connsiteX4" fmla="*/ 58439 w 146097"/>
                <a:gd name="connsiteY4" fmla="*/ 29220 h 1928493"/>
                <a:gd name="connsiteX0" fmla="*/ 58439 w 146097"/>
                <a:gd name="connsiteY0" fmla="*/ 0 h 1928493"/>
                <a:gd name="connsiteX1" fmla="*/ 0 w 146097"/>
                <a:gd name="connsiteY1" fmla="*/ 1928493 h 1928493"/>
                <a:gd name="connsiteX2" fmla="*/ 146097 w 146097"/>
                <a:gd name="connsiteY2" fmla="*/ 1782395 h 1928493"/>
                <a:gd name="connsiteX3" fmla="*/ 87659 w 146097"/>
                <a:gd name="connsiteY3" fmla="*/ 0 h 1928493"/>
                <a:gd name="connsiteX4" fmla="*/ 58439 w 146097"/>
                <a:gd name="connsiteY4" fmla="*/ 0 h 1928493"/>
                <a:gd name="connsiteX0" fmla="*/ 525952 w 555172"/>
                <a:gd name="connsiteY0" fmla="*/ 0 h 1928493"/>
                <a:gd name="connsiteX1" fmla="*/ 467513 w 555172"/>
                <a:gd name="connsiteY1" fmla="*/ 1928493 h 1928493"/>
                <a:gd name="connsiteX2" fmla="*/ 0 w 555172"/>
                <a:gd name="connsiteY2" fmla="*/ 1928493 h 1928493"/>
                <a:gd name="connsiteX3" fmla="*/ 555172 w 555172"/>
                <a:gd name="connsiteY3" fmla="*/ 0 h 1928493"/>
                <a:gd name="connsiteX4" fmla="*/ 525952 w 555172"/>
                <a:gd name="connsiteY4" fmla="*/ 0 h 1928493"/>
                <a:gd name="connsiteX0" fmla="*/ 555172 w 555172"/>
                <a:gd name="connsiteY0" fmla="*/ 0 h 1928493"/>
                <a:gd name="connsiteX1" fmla="*/ 467513 w 555172"/>
                <a:gd name="connsiteY1" fmla="*/ 1928493 h 1928493"/>
                <a:gd name="connsiteX2" fmla="*/ 0 w 555172"/>
                <a:gd name="connsiteY2" fmla="*/ 1928493 h 1928493"/>
                <a:gd name="connsiteX3" fmla="*/ 555172 w 555172"/>
                <a:gd name="connsiteY3" fmla="*/ 0 h 1928493"/>
                <a:gd name="connsiteX4" fmla="*/ 555172 w 555172"/>
                <a:gd name="connsiteY4" fmla="*/ 0 h 1928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172" h="1928493">
                  <a:moveTo>
                    <a:pt x="555172" y="0"/>
                  </a:moveTo>
                  <a:lnTo>
                    <a:pt x="467513" y="1928493"/>
                  </a:lnTo>
                  <a:lnTo>
                    <a:pt x="0" y="1928493"/>
                  </a:lnTo>
                  <a:lnTo>
                    <a:pt x="555172" y="0"/>
                  </a:lnTo>
                  <a:lnTo>
                    <a:pt x="555172" y="0"/>
                  </a:lnTo>
                  <a:close/>
                </a:path>
              </a:pathLst>
            </a:custGeom>
            <a:solidFill>
              <a:srgbClr val="FFFF00">
                <a:alpha val="25000"/>
              </a:srgbClr>
            </a:solidFill>
            <a:ln w="9525" cap="flat" cmpd="sng" algn="ctr">
              <a:solidFill>
                <a:srgbClr val="00CC9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979624">
                <a:defRPr/>
              </a:pPr>
              <a:endParaRPr lang="en-US" sz="1929" kern="0" dirty="0">
                <a:solidFill>
                  <a:srgbClr val="FFFFFF"/>
                </a:solidFill>
                <a:latin typeface="Arial"/>
              </a:endParaRPr>
            </a:p>
          </p:txBody>
        </p:sp>
        <p:sp>
          <p:nvSpPr>
            <p:cNvPr id="195" name="Freeform 194"/>
            <p:cNvSpPr/>
            <p:nvPr/>
          </p:nvSpPr>
          <p:spPr>
            <a:xfrm>
              <a:off x="834515" y="2849804"/>
              <a:ext cx="739001" cy="2980903"/>
            </a:xfrm>
            <a:custGeom>
              <a:avLst/>
              <a:gdLst>
                <a:gd name="connsiteX0" fmla="*/ 0 w 537472"/>
                <a:gd name="connsiteY0" fmla="*/ 34901 h 2184788"/>
                <a:gd name="connsiteX1" fmla="*/ 34901 w 537472"/>
                <a:gd name="connsiteY1" fmla="*/ 2184788 h 2184788"/>
                <a:gd name="connsiteX2" fmla="*/ 537472 w 537472"/>
                <a:gd name="connsiteY2" fmla="*/ 2177808 h 2184788"/>
                <a:gd name="connsiteX3" fmla="*/ 132623 w 537472"/>
                <a:gd name="connsiteY3" fmla="*/ 0 h 2184788"/>
                <a:gd name="connsiteX4" fmla="*/ 0 w 537472"/>
                <a:gd name="connsiteY4" fmla="*/ 34901 h 2184788"/>
                <a:gd name="connsiteX0" fmla="*/ 0 w 537472"/>
                <a:gd name="connsiteY0" fmla="*/ 3490 h 2153377"/>
                <a:gd name="connsiteX1" fmla="*/ 34901 w 537472"/>
                <a:gd name="connsiteY1" fmla="*/ 2153377 h 2153377"/>
                <a:gd name="connsiteX2" fmla="*/ 537472 w 537472"/>
                <a:gd name="connsiteY2" fmla="*/ 2146397 h 2153377"/>
                <a:gd name="connsiteX3" fmla="*/ 148328 w 537472"/>
                <a:gd name="connsiteY3" fmla="*/ 0 h 2153377"/>
                <a:gd name="connsiteX4" fmla="*/ 0 w 537472"/>
                <a:gd name="connsiteY4" fmla="*/ 3490 h 2153377"/>
                <a:gd name="connsiteX0" fmla="*/ 0 w 533847"/>
                <a:gd name="connsiteY0" fmla="*/ 7455 h 2153377"/>
                <a:gd name="connsiteX1" fmla="*/ 31276 w 533847"/>
                <a:gd name="connsiteY1" fmla="*/ 2153377 h 2153377"/>
                <a:gd name="connsiteX2" fmla="*/ 533847 w 533847"/>
                <a:gd name="connsiteY2" fmla="*/ 2146397 h 2153377"/>
                <a:gd name="connsiteX3" fmla="*/ 144703 w 533847"/>
                <a:gd name="connsiteY3" fmla="*/ 0 h 2153377"/>
                <a:gd name="connsiteX4" fmla="*/ 0 w 533847"/>
                <a:gd name="connsiteY4" fmla="*/ 7455 h 2153377"/>
                <a:gd name="connsiteX0" fmla="*/ 0 w 533847"/>
                <a:gd name="connsiteY0" fmla="*/ 7455 h 2153377"/>
                <a:gd name="connsiteX1" fmla="*/ 31276 w 533847"/>
                <a:gd name="connsiteY1" fmla="*/ 2153377 h 2153377"/>
                <a:gd name="connsiteX2" fmla="*/ 533847 w 533847"/>
                <a:gd name="connsiteY2" fmla="*/ 2146397 h 2153377"/>
                <a:gd name="connsiteX3" fmla="*/ 144703 w 533847"/>
                <a:gd name="connsiteY3" fmla="*/ 0 h 2153377"/>
                <a:gd name="connsiteX4" fmla="*/ 0 w 533847"/>
                <a:gd name="connsiteY4" fmla="*/ 7455 h 2153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847" h="2153377">
                  <a:moveTo>
                    <a:pt x="0" y="7455"/>
                  </a:moveTo>
                  <a:lnTo>
                    <a:pt x="31276" y="2153377"/>
                  </a:lnTo>
                  <a:lnTo>
                    <a:pt x="533847" y="2146397"/>
                  </a:lnTo>
                  <a:lnTo>
                    <a:pt x="144703" y="0"/>
                  </a:lnTo>
                  <a:lnTo>
                    <a:pt x="0" y="7455"/>
                  </a:lnTo>
                  <a:close/>
                </a:path>
              </a:pathLst>
            </a:custGeom>
            <a:solidFill>
              <a:srgbClr val="FFFF00">
                <a:alpha val="25000"/>
              </a:srgbClr>
            </a:solidFill>
            <a:ln w="9525" cap="flat" cmpd="sng" algn="ctr">
              <a:solidFill>
                <a:srgbClr val="00CC9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979624">
                <a:defRPr/>
              </a:pPr>
              <a:endParaRPr lang="en-US" sz="1929" kern="0" dirty="0">
                <a:solidFill>
                  <a:srgbClr val="FFFFFF"/>
                </a:solidFill>
                <a:latin typeface="Arial"/>
              </a:endParaRPr>
            </a:p>
          </p:txBody>
        </p:sp>
        <p:sp>
          <p:nvSpPr>
            <p:cNvPr id="196" name="AutoShape 73"/>
            <p:cNvSpPr>
              <a:spLocks noChangeArrowheads="1"/>
            </p:cNvSpPr>
            <p:nvPr/>
          </p:nvSpPr>
          <p:spPr bwMode="auto">
            <a:xfrm>
              <a:off x="794066" y="2698330"/>
              <a:ext cx="286187" cy="286995"/>
            </a:xfrm>
            <a:prstGeom prst="star16">
              <a:avLst>
                <a:gd name="adj" fmla="val 31944"/>
              </a:avLst>
            </a:prstGeom>
            <a:solidFill>
              <a:srgbClr val="FFFF00"/>
            </a:solidFill>
            <a:ln w="9525">
              <a:solidFill>
                <a:srgbClr val="000000"/>
              </a:solidFill>
              <a:miter lim="800000"/>
              <a:headEnd/>
              <a:tailEnd/>
            </a:ln>
          </p:spPr>
          <p:txBody>
            <a:bodyPr wrap="none" lIns="103908" tIns="51955" rIns="103908" bIns="51955" anchor="ctr"/>
            <a:lstStyle/>
            <a:p>
              <a:pPr defTabSz="1039150">
                <a:defRPr/>
              </a:pPr>
              <a:endParaRPr lang="en-US" sz="2250" b="1" kern="0" dirty="0">
                <a:solidFill>
                  <a:sysClr val="windowText" lastClr="000000"/>
                </a:solidFill>
              </a:endParaRPr>
            </a:p>
          </p:txBody>
        </p:sp>
        <p:pic>
          <p:nvPicPr>
            <p:cNvPr id="197" name="Picture 79" descr="CO2_Molecule"/>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rot="2069702">
              <a:off x="961068" y="5534813"/>
              <a:ext cx="154101" cy="106690"/>
            </a:xfrm>
            <a:prstGeom prst="rect">
              <a:avLst/>
            </a:prstGeom>
            <a:noFill/>
            <a:ln w="9525">
              <a:noFill/>
              <a:miter lim="800000"/>
              <a:headEnd/>
              <a:tailEnd/>
            </a:ln>
          </p:spPr>
        </p:pic>
        <p:pic>
          <p:nvPicPr>
            <p:cNvPr id="198" name="Picture 88"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rot="21387647">
              <a:off x="1439093" y="5582823"/>
              <a:ext cx="120556" cy="88552"/>
            </a:xfrm>
            <a:prstGeom prst="rect">
              <a:avLst/>
            </a:prstGeom>
            <a:noFill/>
            <a:ln w="9525">
              <a:noFill/>
              <a:miter lim="800000"/>
              <a:headEnd/>
              <a:tailEnd/>
            </a:ln>
          </p:spPr>
        </p:pic>
        <p:sp>
          <p:nvSpPr>
            <p:cNvPr id="199" name="Flowchart: Data 198"/>
            <p:cNvSpPr/>
            <p:nvPr/>
          </p:nvSpPr>
          <p:spPr>
            <a:xfrm>
              <a:off x="874963" y="5668913"/>
              <a:ext cx="849418" cy="161794"/>
            </a:xfrm>
            <a:prstGeom prst="flowChartInputOutput">
              <a:avLst/>
            </a:prstGeom>
            <a:noFill/>
            <a:ln w="12700" cap="flat" cmpd="sng" algn="ctr">
              <a:solidFill>
                <a:srgbClr val="00CC99">
                  <a:shade val="50000"/>
                </a:srgbClr>
              </a:solidFill>
              <a:prstDash val="solid"/>
            </a:ln>
            <a:effectLst/>
          </p:spPr>
          <p:txBody>
            <a:bodyPr rtlCol="0" anchor="ctr"/>
            <a:lstStyle/>
            <a:p>
              <a:pPr algn="ctr" defTabSz="979624">
                <a:defRPr/>
              </a:pPr>
              <a:endParaRPr lang="en-US" sz="1929" kern="0" dirty="0">
                <a:solidFill>
                  <a:srgbClr val="FFFFFF"/>
                </a:solidFill>
                <a:latin typeface="Arial"/>
              </a:endParaRPr>
            </a:p>
          </p:txBody>
        </p:sp>
        <p:pic>
          <p:nvPicPr>
            <p:cNvPr id="200" name="Picture 76" descr="CO2_Molecule"/>
            <p:cNvPicPr>
              <a:picLocks noChangeAspect="1" noChangeArrowheads="1"/>
            </p:cNvPicPr>
            <p:nvPr/>
          </p:nvPicPr>
          <p:blipFill>
            <a:blip r:embed="rId9"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913894" y="4148917"/>
              <a:ext cx="153052" cy="106690"/>
            </a:xfrm>
            <a:prstGeom prst="rect">
              <a:avLst/>
            </a:prstGeom>
            <a:noFill/>
            <a:ln w="9525">
              <a:noFill/>
              <a:miter lim="800000"/>
              <a:headEnd/>
              <a:tailEnd/>
            </a:ln>
          </p:spPr>
        </p:pic>
        <p:pic>
          <p:nvPicPr>
            <p:cNvPr id="201" name="Picture 77"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a:off x="1143000" y="4371899"/>
              <a:ext cx="120556" cy="88552"/>
            </a:xfrm>
            <a:prstGeom prst="rect">
              <a:avLst/>
            </a:prstGeom>
            <a:noFill/>
            <a:ln w="9525">
              <a:noFill/>
              <a:miter lim="800000"/>
              <a:headEnd/>
              <a:tailEnd/>
            </a:ln>
          </p:spPr>
        </p:pic>
        <p:pic>
          <p:nvPicPr>
            <p:cNvPr id="202" name="Picture 80" descr="CO2_Molecule"/>
            <p:cNvPicPr>
              <a:picLocks noChangeAspect="1" noChangeArrowheads="1"/>
            </p:cNvPicPr>
            <p:nvPr/>
          </p:nvPicPr>
          <p:blipFill>
            <a:blip r:embed="rId9"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rot="21138527">
              <a:off x="1135897" y="4988948"/>
              <a:ext cx="153052" cy="106690"/>
            </a:xfrm>
            <a:prstGeom prst="rect">
              <a:avLst/>
            </a:prstGeom>
            <a:noFill/>
            <a:ln w="9525">
              <a:noFill/>
              <a:miter lim="800000"/>
              <a:headEnd/>
              <a:tailEnd/>
            </a:ln>
          </p:spPr>
        </p:pic>
        <p:pic>
          <p:nvPicPr>
            <p:cNvPr id="203" name="Picture 82" descr="CO2_Molecule"/>
            <p:cNvPicPr>
              <a:picLocks noChangeAspect="1" noChangeArrowheads="1"/>
            </p:cNvPicPr>
            <p:nvPr/>
          </p:nvPicPr>
          <p:blipFill>
            <a:blip r:embed="rId9"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1343697" y="4435911"/>
              <a:ext cx="153052" cy="106690"/>
            </a:xfrm>
            <a:prstGeom prst="rect">
              <a:avLst/>
            </a:prstGeom>
            <a:noFill/>
            <a:ln w="9525">
              <a:noFill/>
              <a:miter lim="800000"/>
              <a:headEnd/>
              <a:tailEnd/>
            </a:ln>
          </p:spPr>
        </p:pic>
        <p:pic>
          <p:nvPicPr>
            <p:cNvPr id="204" name="Picture 83" descr="CO2_Molecule"/>
            <p:cNvPicPr>
              <a:picLocks noChangeAspect="1" noChangeArrowheads="1"/>
            </p:cNvPicPr>
            <p:nvPr/>
          </p:nvPicPr>
          <p:blipFill>
            <a:blip r:embed="rId9"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1429657" y="4100907"/>
              <a:ext cx="153052" cy="106690"/>
            </a:xfrm>
            <a:prstGeom prst="rect">
              <a:avLst/>
            </a:prstGeom>
            <a:noFill/>
            <a:ln w="9525">
              <a:noFill/>
              <a:miter lim="800000"/>
              <a:headEnd/>
              <a:tailEnd/>
            </a:ln>
          </p:spPr>
        </p:pic>
        <p:pic>
          <p:nvPicPr>
            <p:cNvPr id="205" name="Picture 84" descr="O2_Molecule"/>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rot="17263983">
              <a:off x="1327970" y="4594602"/>
              <a:ext cx="120559" cy="89106"/>
            </a:xfrm>
            <a:prstGeom prst="rect">
              <a:avLst/>
            </a:prstGeom>
            <a:noFill/>
            <a:ln w="9525">
              <a:noFill/>
              <a:miter lim="800000"/>
              <a:headEnd/>
              <a:tailEnd/>
            </a:ln>
          </p:spPr>
        </p:pic>
        <p:pic>
          <p:nvPicPr>
            <p:cNvPr id="206" name="Picture 85"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rot="19084051">
              <a:off x="993564" y="4594879"/>
              <a:ext cx="120556" cy="88552"/>
            </a:xfrm>
            <a:prstGeom prst="rect">
              <a:avLst/>
            </a:prstGeom>
            <a:noFill/>
            <a:ln w="9525">
              <a:noFill/>
              <a:miter lim="800000"/>
              <a:headEnd/>
              <a:tailEnd/>
            </a:ln>
          </p:spPr>
        </p:pic>
        <p:pic>
          <p:nvPicPr>
            <p:cNvPr id="207" name="Picture 206"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rot="19359034">
              <a:off x="1582711" y="5152865"/>
              <a:ext cx="120556" cy="88552"/>
            </a:xfrm>
            <a:prstGeom prst="rect">
              <a:avLst/>
            </a:prstGeom>
            <a:noFill/>
            <a:ln w="9525">
              <a:noFill/>
              <a:miter lim="800000"/>
              <a:headEnd/>
              <a:tailEnd/>
            </a:ln>
          </p:spPr>
        </p:pic>
        <p:pic>
          <p:nvPicPr>
            <p:cNvPr id="208" name="Picture 207" descr="CO2_Molecule"/>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rot="1225970">
              <a:off x="1534489" y="4865871"/>
              <a:ext cx="154101" cy="106690"/>
            </a:xfrm>
            <a:prstGeom prst="rect">
              <a:avLst/>
            </a:prstGeom>
            <a:noFill/>
            <a:ln w="9525">
              <a:noFill/>
              <a:miter lim="800000"/>
              <a:headEnd/>
              <a:tailEnd/>
            </a:ln>
          </p:spPr>
        </p:pic>
        <p:pic>
          <p:nvPicPr>
            <p:cNvPr id="209" name="Picture 208"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rot="1814467">
              <a:off x="1582711" y="4531933"/>
              <a:ext cx="120556" cy="88552"/>
            </a:xfrm>
            <a:prstGeom prst="rect">
              <a:avLst/>
            </a:prstGeom>
            <a:noFill/>
            <a:ln w="9525">
              <a:noFill/>
              <a:miter lim="800000"/>
              <a:headEnd/>
              <a:tailEnd/>
            </a:ln>
          </p:spPr>
        </p:pic>
        <p:pic>
          <p:nvPicPr>
            <p:cNvPr id="210" name="Picture 209"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rot="19084051">
              <a:off x="1152906" y="4100907"/>
              <a:ext cx="120556" cy="88552"/>
            </a:xfrm>
            <a:prstGeom prst="rect">
              <a:avLst/>
            </a:prstGeom>
            <a:noFill/>
            <a:ln w="9525">
              <a:noFill/>
              <a:miter lim="800000"/>
              <a:headEnd/>
              <a:tailEnd/>
            </a:ln>
          </p:spPr>
        </p:pic>
        <p:pic>
          <p:nvPicPr>
            <p:cNvPr id="211" name="Picture 210"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rot="1568203">
              <a:off x="1056462" y="3861923"/>
              <a:ext cx="120556" cy="88552"/>
            </a:xfrm>
            <a:prstGeom prst="rect">
              <a:avLst/>
            </a:prstGeom>
            <a:noFill/>
            <a:ln w="9525">
              <a:noFill/>
              <a:miter lim="800000"/>
              <a:headEnd/>
              <a:tailEnd/>
            </a:ln>
          </p:spPr>
        </p:pic>
        <p:pic>
          <p:nvPicPr>
            <p:cNvPr id="212" name="Picture 211"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a:off x="1479644" y="3861923"/>
              <a:ext cx="120556" cy="88552"/>
            </a:xfrm>
            <a:prstGeom prst="rect">
              <a:avLst/>
            </a:prstGeom>
            <a:noFill/>
            <a:ln w="9525">
              <a:noFill/>
              <a:miter lim="800000"/>
              <a:headEnd/>
              <a:tailEnd/>
            </a:ln>
          </p:spPr>
        </p:pic>
        <p:pic>
          <p:nvPicPr>
            <p:cNvPr id="213" name="Picture 81" descr="C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rot="5270335">
              <a:off x="1272122" y="5224228"/>
              <a:ext cx="153633" cy="106927"/>
            </a:xfrm>
            <a:prstGeom prst="rect">
              <a:avLst/>
            </a:prstGeom>
            <a:noFill/>
            <a:ln w="9525">
              <a:noFill/>
              <a:miter lim="800000"/>
              <a:headEnd/>
              <a:tailEnd/>
            </a:ln>
          </p:spPr>
        </p:pic>
        <p:pic>
          <p:nvPicPr>
            <p:cNvPr id="214" name="Picture 86"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rot="19084051">
              <a:off x="1009290" y="5200875"/>
              <a:ext cx="120556" cy="88552"/>
            </a:xfrm>
            <a:prstGeom prst="rect">
              <a:avLst/>
            </a:prstGeom>
            <a:noFill/>
            <a:ln w="9525">
              <a:noFill/>
              <a:miter lim="800000"/>
              <a:headEnd/>
              <a:tailEnd/>
            </a:ln>
          </p:spPr>
        </p:pic>
        <p:pic>
          <p:nvPicPr>
            <p:cNvPr id="215" name="Picture 87"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rot="1609199">
              <a:off x="1295475" y="5439859"/>
              <a:ext cx="120556" cy="88552"/>
            </a:xfrm>
            <a:prstGeom prst="rect">
              <a:avLst/>
            </a:prstGeom>
            <a:noFill/>
            <a:ln w="9525">
              <a:noFill/>
              <a:miter lim="800000"/>
              <a:headEnd/>
              <a:tailEnd/>
            </a:ln>
          </p:spPr>
        </p:pic>
        <p:pic>
          <p:nvPicPr>
            <p:cNvPr id="216" name="Picture 89"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rot="1186202">
              <a:off x="1582711" y="5487871"/>
              <a:ext cx="120556" cy="88552"/>
            </a:xfrm>
            <a:prstGeom prst="rect">
              <a:avLst/>
            </a:prstGeom>
            <a:noFill/>
            <a:ln w="9525">
              <a:noFill/>
              <a:miter lim="800000"/>
              <a:headEnd/>
              <a:tailEnd/>
            </a:ln>
          </p:spPr>
        </p:pic>
        <p:pic>
          <p:nvPicPr>
            <p:cNvPr id="217" name="Picture 80" descr="CO2_Molecule"/>
            <p:cNvPicPr>
              <a:picLocks noChangeAspect="1" noChangeArrowheads="1"/>
            </p:cNvPicPr>
            <p:nvPr/>
          </p:nvPicPr>
          <p:blipFill>
            <a:blip r:embed="rId9"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rot="21138527">
              <a:off x="1135897" y="5674748"/>
              <a:ext cx="153052" cy="106690"/>
            </a:xfrm>
            <a:prstGeom prst="rect">
              <a:avLst/>
            </a:prstGeom>
            <a:noFill/>
            <a:ln w="9525">
              <a:noFill/>
              <a:miter lim="800000"/>
              <a:headEnd/>
              <a:tailEnd/>
            </a:ln>
          </p:spPr>
        </p:pic>
        <p:pic>
          <p:nvPicPr>
            <p:cNvPr id="218" name="Picture 76" descr="CO2_Molecule"/>
            <p:cNvPicPr>
              <a:picLocks noChangeAspect="1" noChangeArrowheads="1"/>
            </p:cNvPicPr>
            <p:nvPr/>
          </p:nvPicPr>
          <p:blipFill>
            <a:blip r:embed="rId9"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914400" y="4800600"/>
              <a:ext cx="153052" cy="106690"/>
            </a:xfrm>
            <a:prstGeom prst="rect">
              <a:avLst/>
            </a:prstGeom>
            <a:noFill/>
            <a:ln w="9525">
              <a:noFill/>
              <a:miter lim="800000"/>
              <a:headEnd/>
              <a:tailEnd/>
            </a:ln>
          </p:spPr>
        </p:pic>
        <p:pic>
          <p:nvPicPr>
            <p:cNvPr id="219" name="Picture 91" descr="CO2_Molecule"/>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rot="1225970">
              <a:off x="1154085" y="5404940"/>
              <a:ext cx="154101" cy="106690"/>
            </a:xfrm>
            <a:prstGeom prst="rect">
              <a:avLst/>
            </a:prstGeom>
            <a:noFill/>
            <a:ln w="9525">
              <a:noFill/>
              <a:miter lim="800000"/>
              <a:headEnd/>
              <a:tailEnd/>
            </a:ln>
          </p:spPr>
        </p:pic>
        <p:pic>
          <p:nvPicPr>
            <p:cNvPr id="220" name="Picture 78" descr="C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rot="5270335">
              <a:off x="1315214" y="5583291"/>
              <a:ext cx="152566" cy="106927"/>
            </a:xfrm>
            <a:prstGeom prst="rect">
              <a:avLst/>
            </a:prstGeom>
            <a:noFill/>
            <a:ln w="9525">
              <a:noFill/>
              <a:miter lim="800000"/>
              <a:headEnd/>
              <a:tailEnd/>
            </a:ln>
          </p:spPr>
        </p:pic>
        <p:pic>
          <p:nvPicPr>
            <p:cNvPr id="221" name="Picture 91" descr="CO2_Molecule"/>
            <p:cNvPicPr>
              <a:picLocks noChangeAspect="1" noChangeArrowheads="1"/>
            </p:cNvPicPr>
            <p:nvPr/>
          </p:nvPicPr>
          <p:blipFill>
            <a:blip r:embed="rId7"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rot="1225970">
              <a:off x="866948" y="5299457"/>
              <a:ext cx="154101" cy="106690"/>
            </a:xfrm>
            <a:prstGeom prst="rect">
              <a:avLst/>
            </a:prstGeom>
            <a:noFill/>
            <a:ln w="9525">
              <a:noFill/>
              <a:miter lim="800000"/>
              <a:headEnd/>
              <a:tailEnd/>
            </a:ln>
          </p:spPr>
        </p:pic>
        <p:pic>
          <p:nvPicPr>
            <p:cNvPr id="222" name="Picture 78" descr="CO2_Molecule"/>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rot="5270335">
              <a:off x="865391" y="5105803"/>
              <a:ext cx="152566" cy="106927"/>
            </a:xfrm>
            <a:prstGeom prst="rect">
              <a:avLst/>
            </a:prstGeom>
            <a:noFill/>
            <a:ln w="9525">
              <a:noFill/>
              <a:miter lim="800000"/>
              <a:headEnd/>
              <a:tailEnd/>
            </a:ln>
          </p:spPr>
        </p:pic>
        <p:pic>
          <p:nvPicPr>
            <p:cNvPr id="256" name="Picture 255"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rot="19084051">
              <a:off x="1541691" y="4253307"/>
              <a:ext cx="120556" cy="88552"/>
            </a:xfrm>
            <a:prstGeom prst="rect">
              <a:avLst/>
            </a:prstGeom>
            <a:noFill/>
            <a:ln w="9525">
              <a:noFill/>
              <a:miter lim="800000"/>
              <a:headEnd/>
              <a:tailEnd/>
            </a:ln>
          </p:spPr>
        </p:pic>
        <p:pic>
          <p:nvPicPr>
            <p:cNvPr id="257" name="Picture 86" descr="O2_Molecule"/>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rot="19084051">
              <a:off x="1161690" y="5515344"/>
              <a:ext cx="120556" cy="88552"/>
            </a:xfrm>
            <a:prstGeom prst="rect">
              <a:avLst/>
            </a:prstGeom>
            <a:noFill/>
            <a:ln w="9525">
              <a:noFill/>
              <a:miter lim="800000"/>
              <a:headEnd/>
              <a:tailEnd/>
            </a:ln>
          </p:spPr>
        </p:pic>
      </p:grpSp>
      <p:sp>
        <p:nvSpPr>
          <p:cNvPr id="107" name="Title 106"/>
          <p:cNvSpPr>
            <a:spLocks noGrp="1"/>
          </p:cNvSpPr>
          <p:nvPr>
            <p:ph type="title"/>
          </p:nvPr>
        </p:nvSpPr>
        <p:spPr>
          <a:xfrm>
            <a:off x="2748644" y="211952"/>
            <a:ext cx="6694714" cy="488983"/>
          </a:xfrm>
        </p:spPr>
        <p:txBody>
          <a:bodyPr>
            <a:normAutofit fontScale="90000"/>
          </a:bodyPr>
          <a:lstStyle/>
          <a:p>
            <a:r>
              <a:rPr lang="en-US" sz="2571" b="1" dirty="0">
                <a:latin typeface="Arial"/>
              </a:rPr>
              <a:t>GOSAT and OCO-2: a new measurement tool</a:t>
            </a:r>
            <a:endParaRPr lang="en-US" sz="2571" dirty="0"/>
          </a:p>
        </p:txBody>
      </p:sp>
      <p:sp>
        <p:nvSpPr>
          <p:cNvPr id="223" name="Rectangle 3"/>
          <p:cNvSpPr txBox="1">
            <a:spLocks noChangeArrowheads="1"/>
          </p:cNvSpPr>
          <p:nvPr/>
        </p:nvSpPr>
        <p:spPr bwMode="auto">
          <a:xfrm>
            <a:off x="4573873" y="996045"/>
            <a:ext cx="2932765" cy="1434854"/>
          </a:xfrm>
          <a:prstGeom prst="rect">
            <a:avLst/>
          </a:prstGeom>
          <a:noFill/>
          <a:ln w="9525">
            <a:noFill/>
            <a:miter lim="800000"/>
            <a:headEnd/>
            <a:tailEnd/>
          </a:ln>
        </p:spPr>
        <p:txBody>
          <a:bodyPr vert="horz" wrap="square" lIns="97954" tIns="48977" rIns="97954" bIns="48977" numCol="1" anchor="t" anchorCtr="0" compatLnSpc="1">
            <a:prstTxWarp prst="textNoShape">
              <a:avLst/>
            </a:prstTxWarp>
            <a:spAutoFit/>
          </a:bodyPr>
          <a:lstStyle/>
          <a:p>
            <a:pPr marL="230897" indent="-230897" defTabSz="923500">
              <a:lnSpc>
                <a:spcPct val="90000"/>
              </a:lnSpc>
              <a:defRPr/>
            </a:pPr>
            <a:r>
              <a:rPr lang="en-US" sz="1929" b="1" kern="0" dirty="0">
                <a:solidFill>
                  <a:srgbClr val="000000"/>
                </a:solidFill>
                <a:latin typeface="Arial"/>
              </a:rPr>
              <a:t>Retrieve</a:t>
            </a:r>
            <a:r>
              <a:rPr lang="en-US" sz="1929" kern="0" dirty="0">
                <a:solidFill>
                  <a:srgbClr val="000000"/>
                </a:solidFill>
                <a:latin typeface="Arial"/>
              </a:rPr>
              <a:t> variations in the </a:t>
            </a:r>
            <a:r>
              <a:rPr lang="en-US" sz="1929" i="1" kern="0" dirty="0">
                <a:solidFill>
                  <a:srgbClr val="0000FF"/>
                </a:solidFill>
                <a:latin typeface="Arial"/>
              </a:rPr>
              <a:t>column averaged CO</a:t>
            </a:r>
            <a:r>
              <a:rPr lang="en-US" sz="1929" i="1" kern="0" baseline="-25000" dirty="0">
                <a:solidFill>
                  <a:srgbClr val="0000FF"/>
                </a:solidFill>
                <a:latin typeface="Arial"/>
              </a:rPr>
              <a:t>2</a:t>
            </a:r>
            <a:r>
              <a:rPr lang="en-US" sz="1929" i="1" kern="0" dirty="0">
                <a:solidFill>
                  <a:srgbClr val="0000FF"/>
                </a:solidFill>
                <a:latin typeface="Arial"/>
              </a:rPr>
              <a:t> dry air mole fraction,</a:t>
            </a:r>
            <a:r>
              <a:rPr lang="en-US" sz="1929" kern="0" dirty="0">
                <a:solidFill>
                  <a:srgbClr val="0000FF"/>
                </a:solidFill>
                <a:latin typeface="Arial"/>
              </a:rPr>
              <a:t> </a:t>
            </a:r>
            <a:r>
              <a:rPr lang="en-US" sz="1929" i="1" kern="0" dirty="0">
                <a:solidFill>
                  <a:srgbClr val="0000FF"/>
                </a:solidFill>
                <a:latin typeface="Arial"/>
              </a:rPr>
              <a:t>X</a:t>
            </a:r>
            <a:r>
              <a:rPr lang="en-US" sz="1929" i="1" kern="0" baseline="-25000" dirty="0">
                <a:solidFill>
                  <a:srgbClr val="0000FF"/>
                </a:solidFill>
                <a:latin typeface="Arial"/>
              </a:rPr>
              <a:t>CO2</a:t>
            </a:r>
            <a:r>
              <a:rPr lang="en-US" sz="1929" i="1" kern="0" dirty="0">
                <a:solidFill>
                  <a:srgbClr val="000000"/>
                </a:solidFill>
                <a:latin typeface="Arial"/>
              </a:rPr>
              <a:t> </a:t>
            </a:r>
            <a:r>
              <a:rPr lang="en-US" sz="1929" kern="0" dirty="0">
                <a:solidFill>
                  <a:srgbClr val="000000"/>
                </a:solidFill>
                <a:latin typeface="Arial"/>
              </a:rPr>
              <a:t>over sunlit hemisphere</a:t>
            </a:r>
          </a:p>
        </p:txBody>
      </p:sp>
      <p:sp>
        <p:nvSpPr>
          <p:cNvPr id="224" name="Rectangle 129"/>
          <p:cNvSpPr>
            <a:spLocks noChangeArrowheads="1"/>
          </p:cNvSpPr>
          <p:nvPr/>
        </p:nvSpPr>
        <p:spPr bwMode="auto">
          <a:xfrm>
            <a:off x="1597479" y="996043"/>
            <a:ext cx="2714625" cy="1286415"/>
          </a:xfrm>
          <a:prstGeom prst="rect">
            <a:avLst/>
          </a:prstGeom>
          <a:noFill/>
          <a:ln w="9525">
            <a:noFill/>
            <a:miter lim="800000"/>
            <a:headEnd/>
            <a:tailEnd/>
          </a:ln>
        </p:spPr>
        <p:txBody>
          <a:bodyPr lIns="97954" tIns="48977" rIns="97954" bIns="48977">
            <a:spAutoFit/>
          </a:bodyPr>
          <a:lstStyle/>
          <a:p>
            <a:pPr marL="245329" indent="-245329" defTabSz="979711">
              <a:defRPr/>
            </a:pPr>
            <a:r>
              <a:rPr lang="en-US" sz="1929" b="1" kern="0" dirty="0">
                <a:solidFill>
                  <a:sysClr val="windowText" lastClr="000000"/>
                </a:solidFill>
              </a:rPr>
              <a:t>Collect</a:t>
            </a:r>
            <a:r>
              <a:rPr lang="en-US" sz="1929" kern="0" dirty="0">
                <a:solidFill>
                  <a:sysClr val="windowText" lastClr="000000"/>
                </a:solidFill>
              </a:rPr>
              <a:t> spectra of CO</a:t>
            </a:r>
            <a:r>
              <a:rPr lang="en-US" sz="1929" kern="0" baseline="-25000" dirty="0">
                <a:solidFill>
                  <a:sysClr val="windowText" lastClr="000000"/>
                </a:solidFill>
              </a:rPr>
              <a:t>2</a:t>
            </a:r>
            <a:r>
              <a:rPr lang="en-US" sz="1929" kern="0" dirty="0">
                <a:solidFill>
                  <a:sysClr val="windowText" lastClr="000000"/>
                </a:solidFill>
              </a:rPr>
              <a:t> &amp; O</a:t>
            </a:r>
            <a:r>
              <a:rPr lang="en-US" sz="1929" kern="0" baseline="-25000" dirty="0">
                <a:solidFill>
                  <a:sysClr val="windowText" lastClr="000000"/>
                </a:solidFill>
              </a:rPr>
              <a:t>2</a:t>
            </a:r>
            <a:r>
              <a:rPr lang="en-US" sz="1929" kern="0" dirty="0">
                <a:solidFill>
                  <a:sysClr val="windowText" lastClr="000000"/>
                </a:solidFill>
              </a:rPr>
              <a:t> absorption in reflected sunlight over the globe</a:t>
            </a:r>
          </a:p>
        </p:txBody>
      </p:sp>
      <p:sp>
        <p:nvSpPr>
          <p:cNvPr id="225" name="Rectangle 130"/>
          <p:cNvSpPr>
            <a:spLocks noChangeArrowheads="1"/>
          </p:cNvSpPr>
          <p:nvPr/>
        </p:nvSpPr>
        <p:spPr bwMode="auto">
          <a:xfrm>
            <a:off x="7601972" y="975572"/>
            <a:ext cx="3104045" cy="692663"/>
          </a:xfrm>
          <a:prstGeom prst="rect">
            <a:avLst/>
          </a:prstGeom>
          <a:noFill/>
          <a:ln w="9525">
            <a:noFill/>
            <a:miter lim="800000"/>
            <a:headEnd/>
            <a:tailEnd/>
          </a:ln>
        </p:spPr>
        <p:txBody>
          <a:bodyPr lIns="97954" tIns="48977" rIns="97954" bIns="48977">
            <a:spAutoFit/>
          </a:bodyPr>
          <a:lstStyle/>
          <a:p>
            <a:pPr marL="245329" indent="-245329" defTabSz="979711">
              <a:defRPr/>
            </a:pPr>
            <a:r>
              <a:rPr lang="en-US" sz="1929" b="1" kern="0" dirty="0">
                <a:solidFill>
                  <a:sysClr val="windowText" lastClr="000000"/>
                </a:solidFill>
              </a:rPr>
              <a:t>Validate</a:t>
            </a:r>
            <a:r>
              <a:rPr lang="en-US" sz="1929" kern="0" dirty="0">
                <a:solidFill>
                  <a:sysClr val="windowText" lastClr="000000"/>
                </a:solidFill>
              </a:rPr>
              <a:t> measurements to ensure </a:t>
            </a:r>
            <a:r>
              <a:rPr lang="en-US" sz="1929" i="1" kern="0">
                <a:solidFill>
                  <a:sysClr val="windowText" lastClr="000000"/>
                </a:solidFill>
              </a:rPr>
              <a:t>X</a:t>
            </a:r>
            <a:r>
              <a:rPr lang="en-US" sz="1929" i="1" kern="0" baseline="-25000">
                <a:solidFill>
                  <a:sysClr val="windowText" lastClr="000000"/>
                </a:solidFill>
              </a:rPr>
              <a:t>CO2</a:t>
            </a:r>
            <a:r>
              <a:rPr lang="en-US" sz="1929" kern="0">
                <a:solidFill>
                  <a:sysClr val="windowText" lastClr="000000"/>
                </a:solidFill>
              </a:rPr>
              <a:t> precision</a:t>
            </a:r>
            <a:endParaRPr lang="en-US" sz="1929" kern="0" dirty="0">
              <a:solidFill>
                <a:sysClr val="windowText" lastClr="000000"/>
              </a:solidFill>
            </a:endParaRPr>
          </a:p>
        </p:txBody>
      </p:sp>
      <p:pic>
        <p:nvPicPr>
          <p:cNvPr id="226" name="Picture 134"/>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7883130" y="2215243"/>
            <a:ext cx="2407614" cy="1582738"/>
          </a:xfrm>
          <a:prstGeom prst="rect">
            <a:avLst/>
          </a:prstGeom>
          <a:solidFill>
            <a:srgbClr val="000000"/>
          </a:solidFill>
          <a:ln w="9525">
            <a:solidFill>
              <a:srgbClr val="A50021"/>
            </a:solidFill>
            <a:miter lim="800000"/>
            <a:headEnd/>
            <a:tailEnd/>
          </a:ln>
        </p:spPr>
      </p:pic>
      <p:pic>
        <p:nvPicPr>
          <p:cNvPr id="227" name="Picture 131" descr="CMDL_Mauna_Loa"/>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7630886" y="4816929"/>
            <a:ext cx="1240971" cy="1371600"/>
          </a:xfrm>
          <a:prstGeom prst="rect">
            <a:avLst/>
          </a:prstGeom>
          <a:noFill/>
          <a:ln w="28575">
            <a:solidFill>
              <a:srgbClr val="993366"/>
            </a:solidFill>
            <a:miter lim="800000"/>
            <a:headEnd/>
            <a:tailEnd/>
          </a:ln>
        </p:spPr>
      </p:pic>
      <p:pic>
        <p:nvPicPr>
          <p:cNvPr id="228" name="Picture 132" descr="Park_Falls_WLEF_tower"/>
          <p:cNvPicPr>
            <a:picLocks noChangeAspect="1" noChangeArrowheads="1"/>
          </p:cNvPicPr>
          <p:nvPr/>
        </p:nvPicPr>
        <p:blipFill>
          <a:blip r:embed="rId14" cstate="print"/>
          <a:srcRect/>
          <a:stretch>
            <a:fillRect/>
          </a:stretch>
        </p:blipFill>
        <p:spPr bwMode="auto">
          <a:xfrm>
            <a:off x="7601972" y="3204256"/>
            <a:ext cx="1103625" cy="1676400"/>
          </a:xfrm>
          <a:prstGeom prst="rect">
            <a:avLst/>
          </a:prstGeom>
          <a:noFill/>
          <a:ln w="9525">
            <a:solidFill>
              <a:srgbClr val="A50021"/>
            </a:solidFill>
            <a:miter lim="800000"/>
            <a:headEnd/>
            <a:tailEnd/>
          </a:ln>
        </p:spPr>
      </p:pic>
      <p:pic>
        <p:nvPicPr>
          <p:cNvPr id="229" name="Picture 133" descr="137_3741"/>
          <p:cNvPicPr>
            <a:picLocks noChangeAspect="1" noChangeArrowheads="1"/>
          </p:cNvPicPr>
          <p:nvPr/>
        </p:nvPicPr>
        <p:blipFill>
          <a:blip r:embed="rId15" cstate="print"/>
          <a:srcRect/>
          <a:stretch>
            <a:fillRect/>
          </a:stretch>
        </p:blipFill>
        <p:spPr bwMode="auto">
          <a:xfrm>
            <a:off x="8729834" y="3456668"/>
            <a:ext cx="1769354" cy="1169988"/>
          </a:xfrm>
          <a:prstGeom prst="rect">
            <a:avLst/>
          </a:prstGeom>
          <a:noFill/>
          <a:ln w="9525">
            <a:solidFill>
              <a:srgbClr val="A50021"/>
            </a:solidFill>
            <a:miter lim="800000"/>
            <a:headEnd/>
            <a:tailEnd/>
          </a:ln>
        </p:spPr>
      </p:pic>
      <p:pic>
        <p:nvPicPr>
          <p:cNvPr id="230" name="Picture 135" descr="proteus"/>
          <p:cNvPicPr>
            <a:picLocks noChangeAspect="1" noChangeArrowheads="1"/>
          </p:cNvPicPr>
          <p:nvPr/>
        </p:nvPicPr>
        <p:blipFill>
          <a:blip r:embed="rId16" cstate="print"/>
          <a:srcRect/>
          <a:stretch>
            <a:fillRect/>
          </a:stretch>
        </p:blipFill>
        <p:spPr bwMode="auto">
          <a:xfrm>
            <a:off x="8860719" y="4977495"/>
            <a:ext cx="1619080" cy="1027113"/>
          </a:xfrm>
          <a:prstGeom prst="rect">
            <a:avLst/>
          </a:prstGeom>
          <a:noFill/>
          <a:ln w="9525">
            <a:solidFill>
              <a:srgbClr val="990033"/>
            </a:solidFill>
            <a:miter lim="800000"/>
            <a:headEnd/>
            <a:tailEnd/>
          </a:ln>
        </p:spPr>
      </p:pic>
      <p:sp>
        <p:nvSpPr>
          <p:cNvPr id="231" name="Text Box 137"/>
          <p:cNvSpPr txBox="1">
            <a:spLocks noChangeArrowheads="1"/>
          </p:cNvSpPr>
          <p:nvPr/>
        </p:nvSpPr>
        <p:spPr bwMode="auto">
          <a:xfrm>
            <a:off x="7892824" y="5878286"/>
            <a:ext cx="614516" cy="340570"/>
          </a:xfrm>
          <a:prstGeom prst="rect">
            <a:avLst/>
          </a:prstGeom>
          <a:noFill/>
          <a:ln w="9525">
            <a:noFill/>
            <a:miter lim="800000"/>
            <a:headEnd/>
            <a:tailEnd/>
          </a:ln>
        </p:spPr>
        <p:txBody>
          <a:bodyPr wrap="none" lIns="92355" tIns="46178" rIns="92355" bIns="46178">
            <a:spAutoFit/>
          </a:bodyPr>
          <a:lstStyle/>
          <a:p>
            <a:pPr defTabSz="979624">
              <a:defRPr/>
            </a:pPr>
            <a:r>
              <a:rPr lang="en-US" sz="1607" b="1" kern="0" dirty="0">
                <a:solidFill>
                  <a:srgbClr val="FFFF00"/>
                </a:solidFill>
              </a:rPr>
              <a:t>Flask</a:t>
            </a:r>
          </a:p>
        </p:txBody>
      </p:sp>
      <p:sp>
        <p:nvSpPr>
          <p:cNvPr id="232" name="Text Box 138"/>
          <p:cNvSpPr txBox="1">
            <a:spLocks noChangeArrowheads="1"/>
          </p:cNvSpPr>
          <p:nvPr/>
        </p:nvSpPr>
        <p:spPr bwMode="auto">
          <a:xfrm>
            <a:off x="9091784" y="5033056"/>
            <a:ext cx="835731" cy="340570"/>
          </a:xfrm>
          <a:prstGeom prst="rect">
            <a:avLst/>
          </a:prstGeom>
          <a:noFill/>
          <a:ln w="9525">
            <a:noFill/>
            <a:miter lim="800000"/>
            <a:headEnd/>
            <a:tailEnd/>
          </a:ln>
        </p:spPr>
        <p:txBody>
          <a:bodyPr wrap="none" lIns="92355" tIns="46178" rIns="92355" bIns="46178">
            <a:spAutoFit/>
          </a:bodyPr>
          <a:lstStyle/>
          <a:p>
            <a:pPr defTabSz="979624">
              <a:defRPr/>
            </a:pPr>
            <a:r>
              <a:rPr lang="en-US" sz="1607" b="1" kern="0" dirty="0">
                <a:solidFill>
                  <a:srgbClr val="FFFF00"/>
                </a:solidFill>
              </a:rPr>
              <a:t>Aircraft</a:t>
            </a:r>
          </a:p>
        </p:txBody>
      </p:sp>
      <p:sp>
        <p:nvSpPr>
          <p:cNvPr id="233" name="Text Box 139"/>
          <p:cNvSpPr txBox="1">
            <a:spLocks noChangeArrowheads="1"/>
          </p:cNvSpPr>
          <p:nvPr/>
        </p:nvSpPr>
        <p:spPr bwMode="auto">
          <a:xfrm>
            <a:off x="9285685" y="4072618"/>
            <a:ext cx="481466" cy="340570"/>
          </a:xfrm>
          <a:prstGeom prst="rect">
            <a:avLst/>
          </a:prstGeom>
          <a:noFill/>
          <a:ln w="9525">
            <a:noFill/>
            <a:miter lim="800000"/>
            <a:headEnd/>
            <a:tailEnd/>
          </a:ln>
        </p:spPr>
        <p:txBody>
          <a:bodyPr wrap="none" lIns="92355" tIns="46178" rIns="92355" bIns="46178">
            <a:spAutoFit/>
          </a:bodyPr>
          <a:lstStyle/>
          <a:p>
            <a:pPr defTabSz="979624">
              <a:defRPr/>
            </a:pPr>
            <a:r>
              <a:rPr lang="en-US" sz="1607" b="1" kern="0" dirty="0">
                <a:solidFill>
                  <a:srgbClr val="FFFF00"/>
                </a:solidFill>
              </a:rPr>
              <a:t>FTS</a:t>
            </a:r>
          </a:p>
        </p:txBody>
      </p:sp>
      <p:sp>
        <p:nvSpPr>
          <p:cNvPr id="234" name="Text Box 140"/>
          <p:cNvSpPr txBox="1">
            <a:spLocks noChangeArrowheads="1"/>
          </p:cNvSpPr>
          <p:nvPr/>
        </p:nvSpPr>
        <p:spPr bwMode="auto">
          <a:xfrm>
            <a:off x="7858891" y="2804206"/>
            <a:ext cx="2797033" cy="340570"/>
          </a:xfrm>
          <a:prstGeom prst="rect">
            <a:avLst/>
          </a:prstGeom>
          <a:noFill/>
          <a:ln w="9525">
            <a:noFill/>
            <a:miter lim="800000"/>
            <a:headEnd/>
            <a:tailEnd/>
          </a:ln>
        </p:spPr>
        <p:txBody>
          <a:bodyPr lIns="92355" tIns="46178" rIns="92355" bIns="46178">
            <a:spAutoFit/>
          </a:bodyPr>
          <a:lstStyle/>
          <a:p>
            <a:pPr defTabSz="979624">
              <a:defRPr/>
            </a:pPr>
            <a:r>
              <a:rPr lang="en-US" sz="1607" b="1" kern="0" dirty="0">
                <a:solidFill>
                  <a:srgbClr val="FFFF00"/>
                </a:solidFill>
              </a:rPr>
              <a:t>OCO/AIRS/GOSAT</a:t>
            </a:r>
            <a:endParaRPr lang="en-US" sz="1393" b="1" kern="0" dirty="0">
              <a:solidFill>
                <a:srgbClr val="FFFF00"/>
              </a:solidFill>
            </a:endParaRPr>
          </a:p>
        </p:txBody>
      </p:sp>
      <p:sp>
        <p:nvSpPr>
          <p:cNvPr id="235" name="Text Box 141"/>
          <p:cNvSpPr txBox="1">
            <a:spLocks noChangeArrowheads="1"/>
          </p:cNvSpPr>
          <p:nvPr/>
        </p:nvSpPr>
        <p:spPr bwMode="auto">
          <a:xfrm>
            <a:off x="7676300" y="4379006"/>
            <a:ext cx="731535" cy="340570"/>
          </a:xfrm>
          <a:prstGeom prst="rect">
            <a:avLst/>
          </a:prstGeom>
          <a:noFill/>
          <a:ln w="9525">
            <a:noFill/>
            <a:miter lim="800000"/>
            <a:headEnd/>
            <a:tailEnd/>
          </a:ln>
        </p:spPr>
        <p:txBody>
          <a:bodyPr wrap="none" lIns="92355" tIns="46178" rIns="92355" bIns="46178">
            <a:spAutoFit/>
          </a:bodyPr>
          <a:lstStyle/>
          <a:p>
            <a:pPr defTabSz="979624">
              <a:defRPr/>
            </a:pPr>
            <a:r>
              <a:rPr lang="en-US" sz="1607" b="1" kern="0" dirty="0">
                <a:solidFill>
                  <a:srgbClr val="FFFF00"/>
                </a:solidFill>
              </a:rPr>
              <a:t>Tower</a:t>
            </a:r>
          </a:p>
        </p:txBody>
      </p:sp>
      <p:sp>
        <p:nvSpPr>
          <p:cNvPr id="236" name="AutoShape 143"/>
          <p:cNvSpPr>
            <a:spLocks noChangeArrowheads="1"/>
          </p:cNvSpPr>
          <p:nvPr/>
        </p:nvSpPr>
        <p:spPr bwMode="auto">
          <a:xfrm>
            <a:off x="4270093" y="1273713"/>
            <a:ext cx="249734" cy="774986"/>
          </a:xfrm>
          <a:prstGeom prst="rightArrow">
            <a:avLst>
              <a:gd name="adj1" fmla="val 50000"/>
              <a:gd name="adj2" fmla="val 51560"/>
            </a:avLst>
          </a:prstGeom>
          <a:solidFill>
            <a:srgbClr val="CCFFFF"/>
          </a:solidFill>
          <a:ln w="9525">
            <a:solidFill>
              <a:srgbClr val="3366FF"/>
            </a:solidFill>
            <a:miter lim="800000"/>
            <a:headEnd/>
            <a:tailEnd/>
          </a:ln>
        </p:spPr>
        <p:txBody>
          <a:bodyPr wrap="none" lIns="92355" tIns="46178" rIns="92355" bIns="46178" anchor="ctr">
            <a:spAutoFit/>
          </a:bodyPr>
          <a:lstStyle/>
          <a:p>
            <a:pPr defTabSz="979711">
              <a:defRPr/>
            </a:pPr>
            <a:endParaRPr lang="en-US" sz="1929" b="1" kern="0" dirty="0">
              <a:solidFill>
                <a:sysClr val="windowText" lastClr="000000"/>
              </a:solidFill>
            </a:endParaRPr>
          </a:p>
        </p:txBody>
      </p:sp>
      <p:sp>
        <p:nvSpPr>
          <p:cNvPr id="237" name="AutoShape 145"/>
          <p:cNvSpPr>
            <a:spLocks noChangeArrowheads="1"/>
          </p:cNvSpPr>
          <p:nvPr/>
        </p:nvSpPr>
        <p:spPr bwMode="auto">
          <a:xfrm>
            <a:off x="7461394" y="1318163"/>
            <a:ext cx="249734" cy="774986"/>
          </a:xfrm>
          <a:prstGeom prst="rightArrow">
            <a:avLst>
              <a:gd name="adj1" fmla="val 50000"/>
              <a:gd name="adj2" fmla="val 51560"/>
            </a:avLst>
          </a:prstGeom>
          <a:solidFill>
            <a:srgbClr val="CCFFFF"/>
          </a:solidFill>
          <a:ln w="9525">
            <a:solidFill>
              <a:srgbClr val="3366FF"/>
            </a:solidFill>
            <a:miter lim="800000"/>
            <a:headEnd/>
            <a:tailEnd/>
          </a:ln>
        </p:spPr>
        <p:txBody>
          <a:bodyPr wrap="none" lIns="92355" tIns="46178" rIns="92355" bIns="46178" anchor="ctr">
            <a:spAutoFit/>
          </a:bodyPr>
          <a:lstStyle/>
          <a:p>
            <a:pPr defTabSz="979711">
              <a:defRPr/>
            </a:pPr>
            <a:endParaRPr lang="en-US" sz="1929" b="1" kern="0" dirty="0">
              <a:solidFill>
                <a:sysClr val="windowText" lastClr="000000"/>
              </a:solidFill>
            </a:endParaRPr>
          </a:p>
        </p:txBody>
      </p:sp>
      <p:grpSp>
        <p:nvGrpSpPr>
          <p:cNvPr id="4" name="Group 153"/>
          <p:cNvGrpSpPr>
            <a:grpSpLocks/>
          </p:cNvGrpSpPr>
          <p:nvPr/>
        </p:nvGrpSpPr>
        <p:grpSpPr bwMode="auto">
          <a:xfrm>
            <a:off x="2830286" y="2286000"/>
            <a:ext cx="1143000" cy="807866"/>
            <a:chOff x="152" y="1350"/>
            <a:chExt cx="5406" cy="2571"/>
          </a:xfrm>
        </p:grpSpPr>
        <p:pic>
          <p:nvPicPr>
            <p:cNvPr id="239" name="Picture 150" descr="A-band_moon_01005_frame_300"/>
            <p:cNvPicPr>
              <a:picLocks noChangeAspect="1" noChangeArrowheads="1"/>
            </p:cNvPicPr>
            <p:nvPr/>
          </p:nvPicPr>
          <p:blipFill>
            <a:blip r:embed="rId17" cstate="print"/>
            <a:srcRect/>
            <a:stretch>
              <a:fillRect/>
            </a:stretch>
          </p:blipFill>
          <p:spPr bwMode="auto">
            <a:xfrm>
              <a:off x="152" y="1350"/>
              <a:ext cx="5406" cy="785"/>
            </a:xfrm>
            <a:prstGeom prst="rect">
              <a:avLst/>
            </a:prstGeom>
            <a:noFill/>
            <a:ln w="28575">
              <a:solidFill>
                <a:srgbClr val="3333CC"/>
              </a:solidFill>
              <a:miter lim="800000"/>
              <a:headEnd/>
              <a:tailEnd/>
            </a:ln>
          </p:spPr>
        </p:pic>
        <p:pic>
          <p:nvPicPr>
            <p:cNvPr id="240" name="Picture 151" descr="Weak_moon_01005_frame_300"/>
            <p:cNvPicPr>
              <a:picLocks noChangeAspect="1" noChangeArrowheads="1"/>
            </p:cNvPicPr>
            <p:nvPr/>
          </p:nvPicPr>
          <p:blipFill>
            <a:blip r:embed="rId18" cstate="print"/>
            <a:srcRect/>
            <a:stretch>
              <a:fillRect/>
            </a:stretch>
          </p:blipFill>
          <p:spPr bwMode="auto">
            <a:xfrm>
              <a:off x="152" y="2244"/>
              <a:ext cx="5406" cy="783"/>
            </a:xfrm>
            <a:prstGeom prst="rect">
              <a:avLst/>
            </a:prstGeom>
            <a:noFill/>
            <a:ln w="28575">
              <a:solidFill>
                <a:srgbClr val="008000"/>
              </a:solidFill>
              <a:miter lim="800000"/>
              <a:headEnd/>
              <a:tailEnd/>
            </a:ln>
          </p:spPr>
        </p:pic>
        <p:pic>
          <p:nvPicPr>
            <p:cNvPr id="241" name="Picture 152" descr="Strong_moon_01005_framejpg"/>
            <p:cNvPicPr>
              <a:picLocks noChangeAspect="1" noChangeArrowheads="1"/>
            </p:cNvPicPr>
            <p:nvPr/>
          </p:nvPicPr>
          <p:blipFill>
            <a:blip r:embed="rId19" cstate="print"/>
            <a:srcRect/>
            <a:stretch>
              <a:fillRect/>
            </a:stretch>
          </p:blipFill>
          <p:spPr bwMode="auto">
            <a:xfrm>
              <a:off x="152" y="3136"/>
              <a:ext cx="5406" cy="785"/>
            </a:xfrm>
            <a:prstGeom prst="rect">
              <a:avLst/>
            </a:prstGeom>
            <a:noFill/>
            <a:ln w="19050">
              <a:solidFill>
                <a:srgbClr val="FF0000"/>
              </a:solidFill>
              <a:miter lim="800000"/>
              <a:headEnd/>
              <a:tailEnd/>
            </a:ln>
          </p:spPr>
        </p:pic>
      </p:grpSp>
      <p:sp>
        <p:nvSpPr>
          <p:cNvPr id="242" name="Text Box 325"/>
          <p:cNvSpPr txBox="1">
            <a:spLocks noChangeArrowheads="1"/>
          </p:cNvSpPr>
          <p:nvPr/>
        </p:nvSpPr>
        <p:spPr bwMode="auto">
          <a:xfrm>
            <a:off x="4885732" y="2464483"/>
            <a:ext cx="862863" cy="692539"/>
          </a:xfrm>
          <a:prstGeom prst="rect">
            <a:avLst/>
          </a:prstGeom>
          <a:solidFill>
            <a:srgbClr val="66CCFF"/>
          </a:solidFill>
          <a:ln w="9525">
            <a:solidFill>
              <a:srgbClr val="000000"/>
            </a:solidFill>
            <a:miter lim="800000"/>
            <a:headEnd/>
            <a:tailEnd/>
          </a:ln>
        </p:spPr>
        <p:txBody>
          <a:bodyPr lIns="97959" tIns="48979" rIns="97959" bIns="48979">
            <a:spAutoFit/>
          </a:bodyPr>
          <a:lstStyle/>
          <a:p>
            <a:pPr algn="ctr" defTabSz="979711">
              <a:defRPr/>
            </a:pPr>
            <a:r>
              <a:rPr lang="en-US" sz="1286" kern="0" dirty="0">
                <a:solidFill>
                  <a:sysClr val="windowText" lastClr="000000"/>
                </a:solidFill>
              </a:rPr>
              <a:t>Initial Surf/</a:t>
            </a:r>
            <a:r>
              <a:rPr lang="en-US" sz="1286" kern="0" dirty="0" err="1">
                <a:solidFill>
                  <a:sysClr val="windowText" lastClr="000000"/>
                </a:solidFill>
              </a:rPr>
              <a:t>Atm</a:t>
            </a:r>
            <a:endParaRPr lang="en-US" sz="1286" kern="0" dirty="0">
              <a:solidFill>
                <a:sysClr val="windowText" lastClr="000000"/>
              </a:solidFill>
            </a:endParaRPr>
          </a:p>
          <a:p>
            <a:pPr algn="ctr" defTabSz="979711">
              <a:defRPr/>
            </a:pPr>
            <a:r>
              <a:rPr lang="en-US" sz="1286" kern="0" dirty="0">
                <a:solidFill>
                  <a:sysClr val="windowText" lastClr="000000"/>
                </a:solidFill>
              </a:rPr>
              <a:t>State</a:t>
            </a:r>
          </a:p>
        </p:txBody>
      </p:sp>
      <p:sp>
        <p:nvSpPr>
          <p:cNvPr id="243" name="Text Box 326"/>
          <p:cNvSpPr txBox="1">
            <a:spLocks noChangeArrowheads="1"/>
          </p:cNvSpPr>
          <p:nvPr/>
        </p:nvSpPr>
        <p:spPr bwMode="auto">
          <a:xfrm>
            <a:off x="5902098" y="2554970"/>
            <a:ext cx="948504" cy="692539"/>
          </a:xfrm>
          <a:prstGeom prst="rect">
            <a:avLst/>
          </a:prstGeom>
          <a:solidFill>
            <a:srgbClr val="00FFCC"/>
          </a:solidFill>
          <a:ln w="12700">
            <a:solidFill>
              <a:srgbClr val="000000"/>
            </a:solidFill>
            <a:miter lim="800000"/>
            <a:headEnd/>
            <a:tailEnd/>
          </a:ln>
        </p:spPr>
        <p:txBody>
          <a:bodyPr lIns="97959" tIns="48979" rIns="97959" bIns="48979">
            <a:spAutoFit/>
          </a:bodyPr>
          <a:lstStyle/>
          <a:p>
            <a:pPr algn="ctr" defTabSz="979711">
              <a:defRPr/>
            </a:pPr>
            <a:r>
              <a:rPr lang="en-US" sz="1286" kern="0" dirty="0">
                <a:solidFill>
                  <a:sysClr val="windowText" lastClr="000000"/>
                </a:solidFill>
              </a:rPr>
              <a:t>Generate Synthetic Spectrum </a:t>
            </a:r>
          </a:p>
        </p:txBody>
      </p:sp>
      <p:sp>
        <p:nvSpPr>
          <p:cNvPr id="244" name="Text Box 327"/>
          <p:cNvSpPr txBox="1">
            <a:spLocks noChangeArrowheads="1"/>
          </p:cNvSpPr>
          <p:nvPr/>
        </p:nvSpPr>
        <p:spPr bwMode="auto">
          <a:xfrm>
            <a:off x="5879479" y="3421743"/>
            <a:ext cx="1147253" cy="494664"/>
          </a:xfrm>
          <a:prstGeom prst="rect">
            <a:avLst/>
          </a:prstGeom>
          <a:solidFill>
            <a:srgbClr val="FFFF66"/>
          </a:solidFill>
          <a:ln w="9525">
            <a:solidFill>
              <a:srgbClr val="000000"/>
            </a:solidFill>
            <a:miter lim="800000"/>
            <a:headEnd/>
            <a:tailEnd/>
          </a:ln>
        </p:spPr>
        <p:txBody>
          <a:bodyPr lIns="97959" tIns="48979" rIns="97959" bIns="48979">
            <a:spAutoFit/>
          </a:bodyPr>
          <a:lstStyle/>
          <a:p>
            <a:pPr algn="ctr" defTabSz="979711">
              <a:defRPr/>
            </a:pPr>
            <a:r>
              <a:rPr lang="en-US" sz="1286" kern="0" dirty="0">
                <a:solidFill>
                  <a:sysClr val="windowText" lastClr="000000"/>
                </a:solidFill>
              </a:rPr>
              <a:t>Instrument Model</a:t>
            </a:r>
          </a:p>
        </p:txBody>
      </p:sp>
      <p:sp>
        <p:nvSpPr>
          <p:cNvPr id="245" name="Text Box 328"/>
          <p:cNvSpPr txBox="1">
            <a:spLocks noChangeArrowheads="1"/>
          </p:cNvSpPr>
          <p:nvPr/>
        </p:nvSpPr>
        <p:spPr bwMode="auto">
          <a:xfrm>
            <a:off x="5910178" y="4113895"/>
            <a:ext cx="1000210" cy="494664"/>
          </a:xfrm>
          <a:prstGeom prst="rect">
            <a:avLst/>
          </a:prstGeom>
          <a:solidFill>
            <a:srgbClr val="FFFF99"/>
          </a:solidFill>
          <a:ln w="9525">
            <a:solidFill>
              <a:srgbClr val="000000"/>
            </a:solidFill>
            <a:miter lim="800000"/>
            <a:headEnd/>
            <a:tailEnd/>
          </a:ln>
        </p:spPr>
        <p:txBody>
          <a:bodyPr lIns="97959" tIns="48979" rIns="97959" bIns="48979">
            <a:spAutoFit/>
          </a:bodyPr>
          <a:lstStyle/>
          <a:p>
            <a:pPr algn="ctr" defTabSz="979711">
              <a:defRPr/>
            </a:pPr>
            <a:r>
              <a:rPr lang="en-US" sz="1286" kern="0" dirty="0">
                <a:solidFill>
                  <a:sysClr val="windowText" lastClr="000000"/>
                </a:solidFill>
              </a:rPr>
              <a:t>Difference Spectra</a:t>
            </a:r>
          </a:p>
        </p:txBody>
      </p:sp>
      <p:sp>
        <p:nvSpPr>
          <p:cNvPr id="246" name="AutoShape 329"/>
          <p:cNvSpPr>
            <a:spLocks noChangeArrowheads="1"/>
          </p:cNvSpPr>
          <p:nvPr/>
        </p:nvSpPr>
        <p:spPr bwMode="auto">
          <a:xfrm rot="5400000">
            <a:off x="6297656" y="3256602"/>
            <a:ext cx="144462" cy="185823"/>
          </a:xfrm>
          <a:prstGeom prst="chevron">
            <a:avLst>
              <a:gd name="adj" fmla="val 47222"/>
            </a:avLst>
          </a:prstGeom>
          <a:solidFill>
            <a:srgbClr val="FFFF66"/>
          </a:solidFill>
          <a:ln w="9525">
            <a:solidFill>
              <a:srgbClr val="000000"/>
            </a:solidFill>
            <a:miter lim="800000"/>
            <a:headEnd/>
            <a:tailEnd/>
          </a:ln>
        </p:spPr>
        <p:txBody>
          <a:bodyPr rot="10800000" vert="eaVert" wrap="none" lIns="97959" tIns="48979" rIns="97959" bIns="48979" anchor="ctr"/>
          <a:lstStyle/>
          <a:p>
            <a:pPr defTabSz="979711">
              <a:defRPr/>
            </a:pPr>
            <a:endParaRPr lang="en-US" sz="1929" b="1" kern="0" dirty="0">
              <a:solidFill>
                <a:sysClr val="windowText" lastClr="000000"/>
              </a:solidFill>
            </a:endParaRPr>
          </a:p>
        </p:txBody>
      </p:sp>
      <p:sp>
        <p:nvSpPr>
          <p:cNvPr id="247" name="AutoShape 330"/>
          <p:cNvSpPr>
            <a:spLocks noChangeArrowheads="1"/>
          </p:cNvSpPr>
          <p:nvPr/>
        </p:nvSpPr>
        <p:spPr bwMode="auto">
          <a:xfrm rot="5400000">
            <a:off x="6306545" y="3913019"/>
            <a:ext cx="144462" cy="187439"/>
          </a:xfrm>
          <a:prstGeom prst="chevron">
            <a:avLst>
              <a:gd name="adj" fmla="val 47222"/>
            </a:avLst>
          </a:prstGeom>
          <a:solidFill>
            <a:srgbClr val="FFFF66"/>
          </a:solidFill>
          <a:ln w="9525">
            <a:solidFill>
              <a:srgbClr val="000000"/>
            </a:solidFill>
            <a:miter lim="800000"/>
            <a:headEnd/>
            <a:tailEnd/>
          </a:ln>
        </p:spPr>
        <p:txBody>
          <a:bodyPr rot="10800000" vert="eaVert" wrap="none" lIns="97959" tIns="48979" rIns="97959" bIns="48979" anchor="ctr"/>
          <a:lstStyle/>
          <a:p>
            <a:pPr defTabSz="979711">
              <a:defRPr/>
            </a:pPr>
            <a:endParaRPr lang="en-US" sz="1929" b="1" kern="0" dirty="0">
              <a:solidFill>
                <a:sysClr val="windowText" lastClr="000000"/>
              </a:solidFill>
            </a:endParaRPr>
          </a:p>
        </p:txBody>
      </p:sp>
      <p:sp>
        <p:nvSpPr>
          <p:cNvPr id="248" name="Text Box 331"/>
          <p:cNvSpPr txBox="1">
            <a:spLocks noChangeArrowheads="1"/>
          </p:cNvSpPr>
          <p:nvPr/>
        </p:nvSpPr>
        <p:spPr bwMode="auto">
          <a:xfrm>
            <a:off x="5879479" y="4812394"/>
            <a:ext cx="998594" cy="494664"/>
          </a:xfrm>
          <a:prstGeom prst="rect">
            <a:avLst/>
          </a:prstGeom>
          <a:solidFill>
            <a:srgbClr val="CCCCFF"/>
          </a:solidFill>
          <a:ln w="9525">
            <a:solidFill>
              <a:srgbClr val="000000"/>
            </a:solidFill>
            <a:miter lim="800000"/>
            <a:headEnd/>
            <a:tailEnd/>
          </a:ln>
        </p:spPr>
        <p:txBody>
          <a:bodyPr lIns="97959" tIns="48979" rIns="97959" bIns="48979">
            <a:spAutoFit/>
          </a:bodyPr>
          <a:lstStyle/>
          <a:p>
            <a:pPr algn="ctr" defTabSz="979711">
              <a:defRPr/>
            </a:pPr>
            <a:r>
              <a:rPr lang="en-US" sz="1286" kern="0" dirty="0">
                <a:solidFill>
                  <a:sysClr val="windowText" lastClr="000000"/>
                </a:solidFill>
              </a:rPr>
              <a:t>Inverse Model</a:t>
            </a:r>
          </a:p>
        </p:txBody>
      </p:sp>
      <p:sp>
        <p:nvSpPr>
          <p:cNvPr id="249" name="AutoShape 332"/>
          <p:cNvSpPr>
            <a:spLocks noChangeArrowheads="1"/>
          </p:cNvSpPr>
          <p:nvPr/>
        </p:nvSpPr>
        <p:spPr bwMode="auto">
          <a:xfrm rot="5400000">
            <a:off x="6308159" y="4608344"/>
            <a:ext cx="144462" cy="187439"/>
          </a:xfrm>
          <a:prstGeom prst="chevron">
            <a:avLst>
              <a:gd name="adj" fmla="val 47222"/>
            </a:avLst>
          </a:prstGeom>
          <a:solidFill>
            <a:srgbClr val="FFFF66"/>
          </a:solidFill>
          <a:ln w="9525">
            <a:solidFill>
              <a:srgbClr val="000000"/>
            </a:solidFill>
            <a:miter lim="800000"/>
            <a:headEnd/>
            <a:tailEnd/>
          </a:ln>
        </p:spPr>
        <p:txBody>
          <a:bodyPr rot="10800000" vert="eaVert" wrap="none" lIns="97959" tIns="48979" rIns="97959" bIns="48979" anchor="ctr"/>
          <a:lstStyle/>
          <a:p>
            <a:pPr defTabSz="979711">
              <a:defRPr/>
            </a:pPr>
            <a:endParaRPr lang="en-US" sz="1929" b="1" kern="0" dirty="0">
              <a:solidFill>
                <a:sysClr val="windowText" lastClr="000000"/>
              </a:solidFill>
            </a:endParaRPr>
          </a:p>
        </p:txBody>
      </p:sp>
      <p:sp>
        <p:nvSpPr>
          <p:cNvPr id="250" name="Freeform 333"/>
          <p:cNvSpPr>
            <a:spLocks/>
          </p:cNvSpPr>
          <p:nvPr/>
        </p:nvSpPr>
        <p:spPr bwMode="auto">
          <a:xfrm flipH="1">
            <a:off x="5506216" y="3216956"/>
            <a:ext cx="436279" cy="1808162"/>
          </a:xfrm>
          <a:custGeom>
            <a:avLst/>
            <a:gdLst>
              <a:gd name="T0" fmla="*/ 2147483647 w 336"/>
              <a:gd name="T1" fmla="*/ 2147483647 h 1632"/>
              <a:gd name="T2" fmla="*/ 2147483647 w 336"/>
              <a:gd name="T3" fmla="*/ 2147483647 h 1632"/>
              <a:gd name="T4" fmla="*/ 2147483647 w 336"/>
              <a:gd name="T5" fmla="*/ 0 h 1632"/>
              <a:gd name="T6" fmla="*/ 0 w 336"/>
              <a:gd name="T7" fmla="*/ 0 h 1632"/>
              <a:gd name="T8" fmla="*/ 0 60000 65536"/>
              <a:gd name="T9" fmla="*/ 0 60000 65536"/>
              <a:gd name="T10" fmla="*/ 0 60000 65536"/>
              <a:gd name="T11" fmla="*/ 0 60000 65536"/>
              <a:gd name="T12" fmla="*/ 0 w 336"/>
              <a:gd name="T13" fmla="*/ 0 h 1632"/>
              <a:gd name="T14" fmla="*/ 336 w 336"/>
              <a:gd name="T15" fmla="*/ 1632 h 1632"/>
            </a:gdLst>
            <a:ahLst/>
            <a:cxnLst>
              <a:cxn ang="T8">
                <a:pos x="T0" y="T1"/>
              </a:cxn>
              <a:cxn ang="T9">
                <a:pos x="T2" y="T3"/>
              </a:cxn>
              <a:cxn ang="T10">
                <a:pos x="T4" y="T5"/>
              </a:cxn>
              <a:cxn ang="T11">
                <a:pos x="T6" y="T7"/>
              </a:cxn>
            </a:cxnLst>
            <a:rect l="T12" t="T13" r="T14" b="T15"/>
            <a:pathLst>
              <a:path w="336" h="1632">
                <a:moveTo>
                  <a:pt x="47" y="1632"/>
                </a:moveTo>
                <a:lnTo>
                  <a:pt x="336" y="1632"/>
                </a:lnTo>
                <a:lnTo>
                  <a:pt x="336" y="0"/>
                </a:lnTo>
                <a:lnTo>
                  <a:pt x="0" y="0"/>
                </a:lnTo>
              </a:path>
            </a:pathLst>
          </a:custGeom>
          <a:noFill/>
          <a:ln w="38100">
            <a:solidFill>
              <a:srgbClr val="000000"/>
            </a:solidFill>
            <a:round/>
            <a:headEnd/>
            <a:tailEnd type="triangle" w="med" len="med"/>
          </a:ln>
        </p:spPr>
        <p:txBody>
          <a:bodyPr lIns="97959" tIns="48979" rIns="97959" bIns="48979"/>
          <a:lstStyle/>
          <a:p>
            <a:pPr defTabSz="979624">
              <a:defRPr/>
            </a:pPr>
            <a:endParaRPr lang="en-US" sz="1929" kern="0" dirty="0">
              <a:solidFill>
                <a:sysClr val="windowText" lastClr="000000"/>
              </a:solidFill>
            </a:endParaRPr>
          </a:p>
        </p:txBody>
      </p:sp>
      <p:sp>
        <p:nvSpPr>
          <p:cNvPr id="251" name="Text Box 334"/>
          <p:cNvSpPr txBox="1">
            <a:spLocks noChangeArrowheads="1"/>
          </p:cNvSpPr>
          <p:nvPr/>
        </p:nvSpPr>
        <p:spPr bwMode="auto">
          <a:xfrm>
            <a:off x="5183048" y="3610658"/>
            <a:ext cx="639876" cy="890413"/>
          </a:xfrm>
          <a:prstGeom prst="rect">
            <a:avLst/>
          </a:prstGeom>
          <a:solidFill>
            <a:srgbClr val="66CCFF"/>
          </a:solidFill>
          <a:ln w="9525">
            <a:solidFill>
              <a:srgbClr val="000000"/>
            </a:solidFill>
            <a:miter lim="800000"/>
            <a:headEnd/>
            <a:tailEnd/>
          </a:ln>
        </p:spPr>
        <p:txBody>
          <a:bodyPr lIns="97959" tIns="48979" rIns="97959" bIns="48979">
            <a:spAutoFit/>
          </a:bodyPr>
          <a:lstStyle/>
          <a:p>
            <a:pPr algn="ctr" defTabSz="979711">
              <a:defRPr/>
            </a:pPr>
            <a:r>
              <a:rPr lang="en-US" sz="1286" kern="0" dirty="0">
                <a:solidFill>
                  <a:sysClr val="windowText" lastClr="000000"/>
                </a:solidFill>
              </a:rPr>
              <a:t>New State (inc. </a:t>
            </a:r>
            <a:r>
              <a:rPr lang="en-US" sz="1286" i="1" kern="0" dirty="0">
                <a:solidFill>
                  <a:sysClr val="windowText" lastClr="000000"/>
                </a:solidFill>
              </a:rPr>
              <a:t>X</a:t>
            </a:r>
            <a:r>
              <a:rPr lang="en-US" sz="1286" i="1" kern="0" baseline="-25000" dirty="0">
                <a:solidFill>
                  <a:sysClr val="windowText" lastClr="000000"/>
                </a:solidFill>
              </a:rPr>
              <a:t>CO2</a:t>
            </a:r>
            <a:r>
              <a:rPr lang="en-US" sz="1286" i="1" kern="0" dirty="0">
                <a:solidFill>
                  <a:sysClr val="windowText" lastClr="000000"/>
                </a:solidFill>
              </a:rPr>
              <a:t>)</a:t>
            </a:r>
            <a:endParaRPr lang="en-US" sz="1286" i="1" kern="0" baseline="-25000" dirty="0">
              <a:solidFill>
                <a:sysClr val="windowText" lastClr="000000"/>
              </a:solidFill>
            </a:endParaRPr>
          </a:p>
        </p:txBody>
      </p:sp>
      <p:sp>
        <p:nvSpPr>
          <p:cNvPr id="252" name="AutoShape 337"/>
          <p:cNvSpPr>
            <a:spLocks noChangeArrowheads="1"/>
          </p:cNvSpPr>
          <p:nvPr/>
        </p:nvSpPr>
        <p:spPr bwMode="auto">
          <a:xfrm rot="5400000">
            <a:off x="6308159" y="5295732"/>
            <a:ext cx="144463" cy="187439"/>
          </a:xfrm>
          <a:prstGeom prst="chevron">
            <a:avLst>
              <a:gd name="adj" fmla="val 47222"/>
            </a:avLst>
          </a:prstGeom>
          <a:solidFill>
            <a:srgbClr val="FFFF66"/>
          </a:solidFill>
          <a:ln w="9525">
            <a:solidFill>
              <a:srgbClr val="000000"/>
            </a:solidFill>
            <a:miter lim="800000"/>
            <a:headEnd/>
            <a:tailEnd/>
          </a:ln>
        </p:spPr>
        <p:txBody>
          <a:bodyPr rot="10800000" vert="eaVert" wrap="none" lIns="97959" tIns="48979" rIns="97959" bIns="48979" anchor="ctr"/>
          <a:lstStyle/>
          <a:p>
            <a:pPr defTabSz="979711">
              <a:defRPr/>
            </a:pPr>
            <a:endParaRPr lang="en-US" sz="1929" b="1" kern="0" dirty="0">
              <a:solidFill>
                <a:sysClr val="windowText" lastClr="000000"/>
              </a:solidFill>
            </a:endParaRPr>
          </a:p>
        </p:txBody>
      </p:sp>
      <p:pic>
        <p:nvPicPr>
          <p:cNvPr id="253" name="Picture 344"/>
          <p:cNvPicPr>
            <a:picLocks noChangeAspect="1" noChangeArrowheads="1"/>
          </p:cNvPicPr>
          <p:nvPr/>
        </p:nvPicPr>
        <p:blipFill>
          <a:blip r:embed="rId20" cstate="print"/>
          <a:srcRect/>
          <a:stretch>
            <a:fillRect/>
          </a:stretch>
        </p:blipFill>
        <p:spPr bwMode="auto">
          <a:xfrm>
            <a:off x="5772833" y="5448981"/>
            <a:ext cx="1200575" cy="787400"/>
          </a:xfrm>
          <a:prstGeom prst="rect">
            <a:avLst/>
          </a:prstGeom>
          <a:noFill/>
          <a:ln w="9525">
            <a:noFill/>
            <a:miter lim="800000"/>
            <a:headEnd/>
            <a:tailEnd/>
          </a:ln>
        </p:spPr>
      </p:pic>
      <p:sp>
        <p:nvSpPr>
          <p:cNvPr id="254" name="Text Box 324"/>
          <p:cNvSpPr txBox="1">
            <a:spLocks noChangeArrowheads="1"/>
          </p:cNvSpPr>
          <p:nvPr/>
        </p:nvSpPr>
        <p:spPr bwMode="auto">
          <a:xfrm>
            <a:off x="6096001" y="5669644"/>
            <a:ext cx="566508" cy="362699"/>
          </a:xfrm>
          <a:prstGeom prst="rect">
            <a:avLst/>
          </a:prstGeom>
          <a:noFill/>
          <a:ln w="9525">
            <a:noFill/>
            <a:miter lim="800000"/>
            <a:headEnd/>
            <a:tailEnd/>
          </a:ln>
        </p:spPr>
        <p:txBody>
          <a:bodyPr wrap="none" lIns="97952" tIns="48976" rIns="97952" bIns="48976">
            <a:spAutoFit/>
          </a:bodyPr>
          <a:lstStyle/>
          <a:p>
            <a:pPr defTabSz="979711">
              <a:defRPr/>
            </a:pPr>
            <a:r>
              <a:rPr lang="en-US" sz="1714" b="1" i="1" kern="0" dirty="0">
                <a:solidFill>
                  <a:srgbClr val="FFFFFF"/>
                </a:solidFill>
              </a:rPr>
              <a:t>X</a:t>
            </a:r>
            <a:r>
              <a:rPr lang="en-US" sz="1714" b="1" i="1" kern="0" baseline="-25000" dirty="0">
                <a:solidFill>
                  <a:srgbClr val="FFFFFF"/>
                </a:solidFill>
              </a:rPr>
              <a:t>CO2</a:t>
            </a:r>
          </a:p>
        </p:txBody>
      </p:sp>
      <p:sp>
        <p:nvSpPr>
          <p:cNvPr id="255" name="Line 335"/>
          <p:cNvSpPr>
            <a:spLocks noChangeShapeType="1"/>
          </p:cNvSpPr>
          <p:nvPr/>
        </p:nvSpPr>
        <p:spPr bwMode="auto">
          <a:xfrm>
            <a:off x="5743747" y="2840718"/>
            <a:ext cx="197133" cy="9525"/>
          </a:xfrm>
          <a:prstGeom prst="line">
            <a:avLst/>
          </a:prstGeom>
          <a:noFill/>
          <a:ln w="38100">
            <a:solidFill>
              <a:srgbClr val="000000"/>
            </a:solidFill>
            <a:round/>
            <a:headEnd/>
            <a:tailEnd type="triangle" w="med" len="med"/>
          </a:ln>
        </p:spPr>
        <p:txBody>
          <a:bodyPr lIns="87079" tIns="43540" rIns="87079" bIns="43540">
            <a:spAutoFit/>
          </a:bodyPr>
          <a:lstStyle/>
          <a:p>
            <a:pPr defTabSz="979624">
              <a:defRPr/>
            </a:pPr>
            <a:endParaRPr lang="en-US" sz="1929" kern="0" dirty="0">
              <a:solidFill>
                <a:sysClr val="windowText" lastClr="000000"/>
              </a:solidFill>
            </a:endParaRPr>
          </a:p>
        </p:txBody>
      </p:sp>
      <p:pic>
        <p:nvPicPr>
          <p:cNvPr id="78" name="Picture 4"/>
          <p:cNvPicPr>
            <a:picLocks noChangeAspect="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10881559" y="152512"/>
            <a:ext cx="1006875" cy="85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783800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sz="quarter"/>
          </p:nvPr>
        </p:nvSpPr>
        <p:spPr>
          <a:xfrm>
            <a:off x="1481982" y="848519"/>
            <a:ext cx="3449204" cy="614363"/>
          </a:xfrm>
        </p:spPr>
        <p:txBody>
          <a:bodyPr>
            <a:normAutofit fontScale="90000"/>
          </a:bodyPr>
          <a:lstStyle/>
          <a:p>
            <a:r>
              <a:rPr lang="en-US" dirty="0"/>
              <a:t>SIF for GPP</a:t>
            </a:r>
            <a:br>
              <a:rPr lang="en-US" dirty="0"/>
            </a:br>
            <a:endParaRPr lang="en-US" dirty="0"/>
          </a:p>
        </p:txBody>
      </p:sp>
      <p:pic>
        <p:nvPicPr>
          <p:cNvPr id="7" name="Picture 6"/>
          <p:cNvPicPr>
            <a:picLocks noChangeAspect="1"/>
          </p:cNvPicPr>
          <p:nvPr/>
        </p:nvPicPr>
        <p:blipFill>
          <a:blip r:embed="rId2"/>
          <a:stretch>
            <a:fillRect/>
          </a:stretch>
        </p:blipFill>
        <p:spPr>
          <a:xfrm>
            <a:off x="6601505" y="0"/>
            <a:ext cx="5590495" cy="6858000"/>
          </a:xfrm>
          <a:prstGeom prst="rect">
            <a:avLst/>
          </a:prstGeom>
        </p:spPr>
      </p:pic>
      <p:pic>
        <p:nvPicPr>
          <p:cNvPr id="8" name="Picture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3035" y="5284337"/>
            <a:ext cx="1640232" cy="139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135779" y="1779384"/>
            <a:ext cx="5895007" cy="2759365"/>
          </a:xfrm>
          <a:prstGeom prst="rect">
            <a:avLst/>
          </a:prstGeom>
          <a:solidFill>
            <a:schemeClr val="accent3"/>
          </a:solidFill>
        </p:spPr>
      </p:pic>
    </p:spTree>
    <p:extLst>
      <p:ext uri="{BB962C8B-B14F-4D97-AF65-F5344CB8AC3E}">
        <p14:creationId xmlns:p14="http://schemas.microsoft.com/office/powerpoint/2010/main" val="6297731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sz="quarter"/>
          </p:nvPr>
        </p:nvSpPr>
        <p:spPr>
          <a:xfrm>
            <a:off x="2220077" y="2610195"/>
            <a:ext cx="7821083" cy="1629295"/>
          </a:xfrm>
        </p:spPr>
        <p:txBody>
          <a:bodyPr>
            <a:normAutofit/>
          </a:bodyPr>
          <a:lstStyle/>
          <a:p>
            <a:pPr algn="ctr"/>
            <a:endParaRPr lang="en-US" dirty="0"/>
          </a:p>
        </p:txBody>
      </p:sp>
      <p:pic>
        <p:nvPicPr>
          <p:cNvPr id="3074" name="Picture 2" descr="Image result for chlorophyll fluorescence">
            <a:hlinkClick r:id="rId2"/>
            <a:extLst>
              <a:ext uri="{FF2B5EF4-FFF2-40B4-BE49-F238E27FC236}">
                <a16:creationId xmlns:a16="http://schemas.microsoft.com/office/drawing/2014/main" xmlns="" id="{617B9C09-D220-714F-ADB2-4BC6CE7E62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0900" y="304800"/>
            <a:ext cx="7950200" cy="62484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7C00190D-0F30-8949-A871-9A60E7940D6E}"/>
              </a:ext>
            </a:extLst>
          </p:cNvPr>
          <p:cNvSpPr txBox="1"/>
          <p:nvPr/>
        </p:nvSpPr>
        <p:spPr>
          <a:xfrm>
            <a:off x="212651" y="1063255"/>
            <a:ext cx="2190307" cy="923330"/>
          </a:xfrm>
          <a:prstGeom prst="rect">
            <a:avLst/>
          </a:prstGeom>
          <a:noFill/>
        </p:spPr>
        <p:txBody>
          <a:bodyPr wrap="square" rtlCol="0">
            <a:spAutoFit/>
          </a:bodyPr>
          <a:lstStyle/>
          <a:p>
            <a:r>
              <a:rPr lang="en-US" dirty="0"/>
              <a:t>Absorption of solar energy causes red/far red radiation</a:t>
            </a:r>
          </a:p>
        </p:txBody>
      </p:sp>
    </p:spTree>
    <p:extLst>
      <p:ext uri="{BB962C8B-B14F-4D97-AF65-F5344CB8AC3E}">
        <p14:creationId xmlns:p14="http://schemas.microsoft.com/office/powerpoint/2010/main" val="1924612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screen">
            <a:extLst>
              <a:ext uri="{28A0092B-C50C-407E-A947-70E740481C1C}">
                <a14:useLocalDpi xmlns:a14="http://schemas.microsoft.com/office/drawing/2010/main"/>
              </a:ext>
            </a:extLst>
          </a:blip>
          <a:srcRect t="27185" b="5061"/>
          <a:stretch/>
        </p:blipFill>
        <p:spPr>
          <a:xfrm rot="16200000">
            <a:off x="2704950" y="1457550"/>
            <a:ext cx="6668556" cy="3985497"/>
          </a:xfrm>
          <a:prstGeom prst="rect">
            <a:avLst/>
          </a:prstGeom>
        </p:spPr>
      </p:pic>
      <p:pic>
        <p:nvPicPr>
          <p:cNvPr id="3" name="Picture 2">
            <a:extLst>
              <a:ext uri="{FF2B5EF4-FFF2-40B4-BE49-F238E27FC236}">
                <a16:creationId xmlns:a16="http://schemas.microsoft.com/office/drawing/2014/main" xmlns="" id="{CCEA4E6A-BB1C-8843-BB49-DD39470BB32D}"/>
              </a:ext>
            </a:extLst>
          </p:cNvPr>
          <p:cNvPicPr>
            <a:picLocks noChangeAspect="1"/>
          </p:cNvPicPr>
          <p:nvPr/>
        </p:nvPicPr>
        <p:blipFill>
          <a:blip r:embed="rId3"/>
          <a:stretch>
            <a:fillRect/>
          </a:stretch>
        </p:blipFill>
        <p:spPr>
          <a:xfrm>
            <a:off x="8178251" y="413228"/>
            <a:ext cx="4013749" cy="3037070"/>
          </a:xfrm>
          <a:prstGeom prst="rect">
            <a:avLst/>
          </a:prstGeom>
        </p:spPr>
      </p:pic>
      <p:pic>
        <p:nvPicPr>
          <p:cNvPr id="4098" name="Picture 2" descr="Image result for oco-2">
            <a:hlinkClick r:id="rId4"/>
            <a:extLst>
              <a:ext uri="{FF2B5EF4-FFF2-40B4-BE49-F238E27FC236}">
                <a16:creationId xmlns:a16="http://schemas.microsoft.com/office/drawing/2014/main" xmlns="" id="{EBB6826C-A48B-224E-A4F9-8CA32C5010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694" y="116020"/>
            <a:ext cx="5012345" cy="28129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xmlns="" id="{C015D2FE-D11F-AF4C-A4EA-ABBC0686FE9A}"/>
              </a:ext>
            </a:extLst>
          </p:cNvPr>
          <p:cNvPicPr>
            <a:picLocks noChangeAspect="1"/>
          </p:cNvPicPr>
          <p:nvPr/>
        </p:nvPicPr>
        <p:blipFill>
          <a:blip r:embed="rId6"/>
          <a:stretch>
            <a:fillRect/>
          </a:stretch>
        </p:blipFill>
        <p:spPr>
          <a:xfrm>
            <a:off x="0" y="3713757"/>
            <a:ext cx="3636818" cy="2286000"/>
          </a:xfrm>
          <a:prstGeom prst="rect">
            <a:avLst/>
          </a:prstGeom>
        </p:spPr>
      </p:pic>
      <p:sp>
        <p:nvSpPr>
          <p:cNvPr id="2" name="TextBox 1">
            <a:extLst>
              <a:ext uri="{FF2B5EF4-FFF2-40B4-BE49-F238E27FC236}">
                <a16:creationId xmlns:a16="http://schemas.microsoft.com/office/drawing/2014/main" xmlns="" id="{96682FD2-040F-1D4E-BE24-ACF339348178}"/>
              </a:ext>
            </a:extLst>
          </p:cNvPr>
          <p:cNvSpPr txBox="1"/>
          <p:nvPr/>
        </p:nvSpPr>
        <p:spPr>
          <a:xfrm>
            <a:off x="8612373" y="4848446"/>
            <a:ext cx="2402958" cy="646331"/>
          </a:xfrm>
          <a:prstGeom prst="rect">
            <a:avLst/>
          </a:prstGeom>
          <a:noFill/>
        </p:spPr>
        <p:txBody>
          <a:bodyPr wrap="square" rtlCol="0">
            <a:spAutoFit/>
          </a:bodyPr>
          <a:lstStyle/>
          <a:p>
            <a:r>
              <a:rPr lang="en-US" dirty="0"/>
              <a:t>Understanding the serendipitous discovery</a:t>
            </a:r>
          </a:p>
        </p:txBody>
      </p:sp>
    </p:spTree>
    <p:extLst>
      <p:ext uri="{BB962C8B-B14F-4D97-AF65-F5344CB8AC3E}">
        <p14:creationId xmlns:p14="http://schemas.microsoft.com/office/powerpoint/2010/main" val="3183085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sz="quarter"/>
          </p:nvPr>
        </p:nvSpPr>
        <p:spPr>
          <a:xfrm>
            <a:off x="2220077" y="2610195"/>
            <a:ext cx="7821083" cy="1629295"/>
          </a:xfrm>
        </p:spPr>
        <p:txBody>
          <a:bodyPr>
            <a:normAutofit/>
          </a:bodyPr>
          <a:lstStyle/>
          <a:p>
            <a:pPr algn="ctr"/>
            <a:r>
              <a:rPr lang="en-US" dirty="0"/>
              <a:t/>
            </a:r>
            <a:br>
              <a:rPr lang="en-US" dirty="0"/>
            </a:br>
            <a:endParaRPr lang="en-US" dirty="0"/>
          </a:p>
        </p:txBody>
      </p:sp>
      <p:pic>
        <p:nvPicPr>
          <p:cNvPr id="1026" name="Picture 2" descr="Image result for chlorophyll">
            <a:hlinkClick r:id="rId2"/>
            <a:extLst>
              <a:ext uri="{FF2B5EF4-FFF2-40B4-BE49-F238E27FC236}">
                <a16:creationId xmlns:a16="http://schemas.microsoft.com/office/drawing/2014/main" xmlns="" id="{B84396A6-428E-0441-AA4B-229EA7D0DF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2152" y="0"/>
            <a:ext cx="9619745" cy="721480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ADAA72AB-C38B-D249-8F9E-FC94EA848536}"/>
              </a:ext>
            </a:extLst>
          </p:cNvPr>
          <p:cNvSpPr/>
          <p:nvPr/>
        </p:nvSpPr>
        <p:spPr>
          <a:xfrm>
            <a:off x="3636335" y="2806995"/>
            <a:ext cx="5699051" cy="12759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Chloroplasts</a:t>
            </a:r>
          </a:p>
        </p:txBody>
      </p:sp>
    </p:spTree>
    <p:extLst>
      <p:ext uri="{BB962C8B-B14F-4D97-AF65-F5344CB8AC3E}">
        <p14:creationId xmlns:p14="http://schemas.microsoft.com/office/powerpoint/2010/main" val="19794140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chlorophyll">
            <a:hlinkClick r:id="rId2"/>
            <a:extLst>
              <a:ext uri="{FF2B5EF4-FFF2-40B4-BE49-F238E27FC236}">
                <a16:creationId xmlns:a16="http://schemas.microsoft.com/office/drawing/2014/main" xmlns="" id="{9BB38025-D3D9-2047-BE97-6754D79307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8105"/>
            <a:ext cx="6918655" cy="55034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elated image">
            <a:hlinkClick r:id="rId4"/>
            <a:extLst>
              <a:ext uri="{FF2B5EF4-FFF2-40B4-BE49-F238E27FC236}">
                <a16:creationId xmlns:a16="http://schemas.microsoft.com/office/drawing/2014/main" xmlns="" id="{32FD00DC-C79F-4D49-8A2A-D660DEC1E9B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3540" y="885703"/>
            <a:ext cx="4868401" cy="4208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288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894704" y="116020"/>
            <a:ext cx="2297296" cy="461665"/>
          </a:xfrm>
          <a:prstGeom prst="rect">
            <a:avLst/>
          </a:prstGeom>
          <a:noFill/>
        </p:spPr>
        <p:txBody>
          <a:bodyPr wrap="none" rtlCol="0">
            <a:spAutoFit/>
          </a:bodyPr>
          <a:lstStyle/>
          <a:p>
            <a:r>
              <a:rPr lang="en-US" sz="2400" b="1" dirty="0">
                <a:cs typeface="Courier New" panose="02070309020205020404" pitchFamily="49" charset="0"/>
              </a:rPr>
              <a:t>At the leaf scale.</a:t>
            </a:r>
          </a:p>
        </p:txBody>
      </p:sp>
      <p:pic>
        <p:nvPicPr>
          <p:cNvPr id="13" name="Picture 12"/>
          <p:cNvPicPr>
            <a:picLocks noChangeAspect="1"/>
          </p:cNvPicPr>
          <p:nvPr/>
        </p:nvPicPr>
        <p:blipFill>
          <a:blip r:embed="rId2"/>
          <a:stretch>
            <a:fillRect/>
          </a:stretch>
        </p:blipFill>
        <p:spPr>
          <a:xfrm>
            <a:off x="7741936" y="956931"/>
            <a:ext cx="3615390" cy="4172389"/>
          </a:xfrm>
          <a:prstGeom prst="rect">
            <a:avLst/>
          </a:prstGeom>
        </p:spPr>
      </p:pic>
      <p:sp>
        <p:nvSpPr>
          <p:cNvPr id="16" name="Rectangle 15"/>
          <p:cNvSpPr/>
          <p:nvPr/>
        </p:nvSpPr>
        <p:spPr>
          <a:xfrm>
            <a:off x="8898339" y="1023581"/>
            <a:ext cx="1787856" cy="3448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8625345" y="6081129"/>
            <a:ext cx="2333844" cy="338554"/>
          </a:xfrm>
          <a:prstGeom prst="rect">
            <a:avLst/>
          </a:prstGeom>
          <a:noFill/>
        </p:spPr>
        <p:txBody>
          <a:bodyPr wrap="none" rtlCol="0">
            <a:spAutoFit/>
          </a:bodyPr>
          <a:lstStyle/>
          <a:p>
            <a:r>
              <a:rPr lang="en-US" sz="1600" dirty="0">
                <a:cs typeface="Courier New" panose="02070309020205020404" pitchFamily="49" charset="0"/>
              </a:rPr>
              <a:t>Magney et al., </a:t>
            </a:r>
            <a:r>
              <a:rPr lang="en-US" sz="1600" i="1" dirty="0">
                <a:cs typeface="Courier New" panose="02070309020205020404" pitchFamily="49" charset="0"/>
              </a:rPr>
              <a:t>in revisions</a:t>
            </a:r>
            <a:endParaRPr lang="en-US" sz="1600" dirty="0">
              <a:cs typeface="Courier New" panose="02070309020205020404" pitchFamily="49" charset="0"/>
            </a:endParaRPr>
          </a:p>
        </p:txBody>
      </p:sp>
      <p:pic>
        <p:nvPicPr>
          <p:cNvPr id="14" name="Picture 13"/>
          <p:cNvPicPr>
            <a:picLocks noChangeAspect="1"/>
          </p:cNvPicPr>
          <p:nvPr/>
        </p:nvPicPr>
        <p:blipFill rotWithShape="1">
          <a:blip r:embed="rId3"/>
          <a:srcRect l="4005"/>
          <a:stretch/>
        </p:blipFill>
        <p:spPr>
          <a:xfrm>
            <a:off x="3293968" y="4847060"/>
            <a:ext cx="3387616" cy="1463443"/>
          </a:xfrm>
          <a:prstGeom prst="rect">
            <a:avLst/>
          </a:prstGeom>
        </p:spPr>
      </p:pic>
      <p:pic>
        <p:nvPicPr>
          <p:cNvPr id="15" name="Picture 14"/>
          <p:cNvPicPr>
            <a:picLocks noChangeAspect="1"/>
          </p:cNvPicPr>
          <p:nvPr/>
        </p:nvPicPr>
        <p:blipFill>
          <a:blip r:embed="rId4"/>
          <a:stretch>
            <a:fillRect/>
          </a:stretch>
        </p:blipFill>
        <p:spPr>
          <a:xfrm>
            <a:off x="722017" y="335895"/>
            <a:ext cx="1768913" cy="1670640"/>
          </a:xfrm>
          <a:prstGeom prst="rect">
            <a:avLst/>
          </a:prstGeom>
        </p:spPr>
      </p:pic>
      <p:cxnSp>
        <p:nvCxnSpPr>
          <p:cNvPr id="17" name="Straight Connector 16"/>
          <p:cNvCxnSpPr/>
          <p:nvPr/>
        </p:nvCxnSpPr>
        <p:spPr>
          <a:xfrm>
            <a:off x="1918887" y="1915067"/>
            <a:ext cx="2510027" cy="3522102"/>
          </a:xfrm>
          <a:prstGeom prst="line">
            <a:avLst/>
          </a:prstGeom>
          <a:ln w="76200">
            <a:solidFill>
              <a:srgbClr val="FFCC66"/>
            </a:solidFill>
            <a:prstDash val="sysDot"/>
          </a:ln>
        </p:spPr>
        <p:style>
          <a:lnRef idx="1">
            <a:schemeClr val="accent1"/>
          </a:lnRef>
          <a:fillRef idx="0">
            <a:schemeClr val="accent1"/>
          </a:fillRef>
          <a:effectRef idx="0">
            <a:schemeClr val="accent1"/>
          </a:effectRef>
          <a:fontRef idx="minor">
            <a:schemeClr val="tx1"/>
          </a:fontRef>
        </p:style>
      </p:cxnSp>
      <p:sp>
        <p:nvSpPr>
          <p:cNvPr id="19" name="Down Arrow 18"/>
          <p:cNvSpPr/>
          <p:nvPr/>
        </p:nvSpPr>
        <p:spPr>
          <a:xfrm rot="6318942">
            <a:off x="2826440" y="4320041"/>
            <a:ext cx="558210" cy="2191118"/>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a:solidFill>
                <a:prstClr val="white"/>
              </a:solidFill>
              <a:cs typeface="Courier New" panose="02070309020205020404" pitchFamily="49" charset="0"/>
            </a:endParaRPr>
          </a:p>
        </p:txBody>
      </p:sp>
      <p:sp>
        <p:nvSpPr>
          <p:cNvPr id="20" name="Down Arrow 19"/>
          <p:cNvSpPr/>
          <p:nvPr/>
        </p:nvSpPr>
        <p:spPr>
          <a:xfrm rot="8248176">
            <a:off x="3210451" y="3230639"/>
            <a:ext cx="351266" cy="2600726"/>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a:solidFill>
                <a:prstClr val="white"/>
              </a:solidFill>
              <a:cs typeface="Courier New" panose="02070309020205020404" pitchFamily="49" charset="0"/>
            </a:endParaRPr>
          </a:p>
        </p:txBody>
      </p:sp>
      <p:sp>
        <p:nvSpPr>
          <p:cNvPr id="21" name="Title 1"/>
          <p:cNvSpPr txBox="1">
            <a:spLocks/>
          </p:cNvSpPr>
          <p:nvPr/>
        </p:nvSpPr>
        <p:spPr>
          <a:xfrm>
            <a:off x="1150293" y="2938855"/>
            <a:ext cx="1954468" cy="94009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000" b="1" dirty="0">
                <a:solidFill>
                  <a:srgbClr val="FFC000"/>
                </a:solidFill>
                <a:latin typeface="+mn-lt"/>
                <a:cs typeface="Courier New" panose="02070309020205020404" pitchFamily="49" charset="0"/>
              </a:rPr>
              <a:t>Non-Photochemical </a:t>
            </a:r>
          </a:p>
          <a:p>
            <a:pPr algn="l"/>
            <a:r>
              <a:rPr lang="en-US" sz="2000" b="1" dirty="0">
                <a:solidFill>
                  <a:srgbClr val="FFC000"/>
                </a:solidFill>
                <a:latin typeface="+mn-lt"/>
                <a:cs typeface="Courier New" panose="02070309020205020404" pitchFamily="49" charset="0"/>
              </a:rPr>
              <a:t>Quenching</a:t>
            </a:r>
          </a:p>
          <a:p>
            <a:pPr algn="l"/>
            <a:r>
              <a:rPr lang="en-US" sz="2000" b="1" dirty="0">
                <a:solidFill>
                  <a:srgbClr val="FFC000"/>
                </a:solidFill>
                <a:latin typeface="+mn-lt"/>
                <a:cs typeface="Courier New" panose="02070309020205020404" pitchFamily="49" charset="0"/>
              </a:rPr>
              <a:t>18-98%</a:t>
            </a:r>
          </a:p>
        </p:txBody>
      </p:sp>
      <p:sp>
        <p:nvSpPr>
          <p:cNvPr id="22" name="Title 1"/>
          <p:cNvSpPr txBox="1">
            <a:spLocks/>
          </p:cNvSpPr>
          <p:nvPr/>
        </p:nvSpPr>
        <p:spPr>
          <a:xfrm>
            <a:off x="3809158" y="2467509"/>
            <a:ext cx="2123227" cy="65456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400" b="1" dirty="0">
                <a:solidFill>
                  <a:srgbClr val="FF0000"/>
                </a:solidFill>
                <a:latin typeface="+mn-lt"/>
                <a:cs typeface="Courier New" panose="02070309020205020404" pitchFamily="49" charset="0"/>
              </a:rPr>
              <a:t>Fluorescence</a:t>
            </a:r>
            <a:endParaRPr lang="en-US" sz="2000" b="1" dirty="0">
              <a:solidFill>
                <a:srgbClr val="FF0000"/>
              </a:solidFill>
              <a:latin typeface="+mn-lt"/>
              <a:cs typeface="Courier New" panose="02070309020205020404" pitchFamily="49" charset="0"/>
            </a:endParaRPr>
          </a:p>
          <a:p>
            <a:pPr algn="l"/>
            <a:r>
              <a:rPr lang="en-US" sz="2000" b="1" dirty="0">
                <a:solidFill>
                  <a:srgbClr val="FF0000"/>
                </a:solidFill>
                <a:latin typeface="+mn-lt"/>
                <a:cs typeface="Courier New" panose="02070309020205020404" pitchFamily="49" charset="0"/>
              </a:rPr>
              <a:t>0-2%</a:t>
            </a:r>
          </a:p>
        </p:txBody>
      </p:sp>
      <p:sp>
        <p:nvSpPr>
          <p:cNvPr id="23" name="Title 1"/>
          <p:cNvSpPr txBox="1">
            <a:spLocks/>
          </p:cNvSpPr>
          <p:nvPr/>
        </p:nvSpPr>
        <p:spPr>
          <a:xfrm>
            <a:off x="566802" y="4204975"/>
            <a:ext cx="2586764" cy="881815"/>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000" b="1" dirty="0">
                <a:solidFill>
                  <a:srgbClr val="00B050"/>
                </a:solidFill>
                <a:latin typeface="+mn-lt"/>
                <a:cs typeface="Courier New" panose="02070309020205020404" pitchFamily="49" charset="0"/>
              </a:rPr>
              <a:t>GPP</a:t>
            </a:r>
          </a:p>
          <a:p>
            <a:pPr algn="l"/>
            <a:r>
              <a:rPr lang="en-US" sz="2000" b="1" dirty="0">
                <a:solidFill>
                  <a:srgbClr val="00B050"/>
                </a:solidFill>
                <a:latin typeface="+mn-lt"/>
                <a:cs typeface="Courier New" panose="02070309020205020404" pitchFamily="49" charset="0"/>
              </a:rPr>
              <a:t>(photosynthesis)</a:t>
            </a:r>
          </a:p>
          <a:p>
            <a:pPr algn="l"/>
            <a:r>
              <a:rPr lang="en-US" sz="2400" b="1" dirty="0">
                <a:solidFill>
                  <a:srgbClr val="00B050"/>
                </a:solidFill>
                <a:latin typeface="+mn-lt"/>
                <a:cs typeface="Courier New" panose="02070309020205020404" pitchFamily="49" charset="0"/>
              </a:rPr>
              <a:t>0-82%</a:t>
            </a:r>
          </a:p>
        </p:txBody>
      </p:sp>
      <p:sp>
        <p:nvSpPr>
          <p:cNvPr id="24" name="Down Arrow 23"/>
          <p:cNvSpPr/>
          <p:nvPr/>
        </p:nvSpPr>
        <p:spPr>
          <a:xfrm rot="10594592">
            <a:off x="4337783" y="3241355"/>
            <a:ext cx="353729" cy="2160848"/>
          </a:xfrm>
          <a:prstGeom prst="downArrow">
            <a:avLst/>
          </a:prstGeom>
          <a:solidFill>
            <a:srgbClr val="C0000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a:solidFill>
                <a:prstClr val="white"/>
              </a:solidFill>
              <a:cs typeface="Courier New" panose="02070309020205020404" pitchFamily="49" charset="0"/>
            </a:endParaRPr>
          </a:p>
        </p:txBody>
      </p:sp>
    </p:spTree>
    <p:extLst>
      <p:ext uri="{BB962C8B-B14F-4D97-AF65-F5344CB8AC3E}">
        <p14:creationId xmlns:p14="http://schemas.microsoft.com/office/powerpoint/2010/main" val="3128326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P spid="22" grpId="0"/>
      <p:bldP spid="23" grpId="0"/>
      <p:bldP spid="2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23118</TotalTime>
  <Words>857</Words>
  <Application>Microsoft Macintosh PowerPoint</Application>
  <PresentationFormat>Widescreen</PresentationFormat>
  <Paragraphs>97</Paragraphs>
  <Slides>23</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Calibri Light</vt:lpstr>
      <vt:lpstr>Courier New</vt:lpstr>
      <vt:lpstr>Office Theme</vt:lpstr>
      <vt:lpstr>Photosynthesis From Space</vt:lpstr>
      <vt:lpstr>The Earth System translates CO2 emissions into concentrations, affecting climate (2010-2013 budget).</vt:lpstr>
      <vt:lpstr>GOSAT and OCO-2: a new measurement tool</vt:lpstr>
      <vt:lpstr>SIF for GPP </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Sturt Plains of OzFlux OCO-2’s first growing season was Austral summer 2014-15 Manish Verma, Bradley Evans, David Schimel, Christian Frankenberg, Jason Beringer, Darren Drewry, Lindsay Hutley, Caitlin Moore, Ian Marang, Annmarie Eldering, Mike Gunson</vt:lpstr>
      <vt:lpstr>Seasonality of SIF, GPP, and EVI at Sturt Plains</vt:lpstr>
      <vt:lpstr>PowerPoint Presentation</vt:lpstr>
      <vt:lpstr>At Flux Tower/Pixel scale, SIF and GPP are linearly correlated except under extreme stress.</vt:lpstr>
      <vt:lpstr>Observing change: The largest modern signal of climate on the carbon cycle is the El Niño-La Niña cycle</vt:lpstr>
      <vt:lpstr>The El Nino-La Nina cycle and carbon</vt:lpstr>
      <vt:lpstr>PowerPoint Presentation</vt:lpstr>
      <vt:lpstr>El Niño forcing and response differs between the three tropical continents </vt:lpstr>
      <vt:lpstr>PowerPoint Presentation</vt:lpstr>
      <vt:lpstr>PowerPoint Presentation</vt:lpstr>
      <vt:lpstr>PowerPoint Presentation</vt:lpstr>
    </vt:vector>
  </TitlesOfParts>
  <Company/>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Diagnosing Carbon-Climate Feedbacks Using Space-Based Greenhouse Gas Observations </dc:title>
  <dc:creator>Microsoft Office User</dc:creator>
  <cp:lastModifiedBy>Robin Heyden</cp:lastModifiedBy>
  <cp:revision>225</cp:revision>
  <cp:lastPrinted>2017-01-23T17:15:41Z</cp:lastPrinted>
  <dcterms:created xsi:type="dcterms:W3CDTF">2017-01-14T21:09:29Z</dcterms:created>
  <dcterms:modified xsi:type="dcterms:W3CDTF">2018-02-26T23:51:09Z</dcterms:modified>
</cp:coreProperties>
</file>